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</p:sldMasterIdLst>
  <p:notesMasterIdLst>
    <p:notesMasterId r:id="rId22"/>
  </p:notesMasterIdLst>
  <p:sldIdLst>
    <p:sldId id="256" r:id="rId2"/>
    <p:sldId id="262" r:id="rId3"/>
    <p:sldId id="263" r:id="rId4"/>
    <p:sldId id="264" r:id="rId5"/>
    <p:sldId id="265" r:id="rId6"/>
    <p:sldId id="281" r:id="rId7"/>
    <p:sldId id="266" r:id="rId8"/>
    <p:sldId id="282" r:id="rId9"/>
    <p:sldId id="257" r:id="rId10"/>
    <p:sldId id="268" r:id="rId11"/>
    <p:sldId id="275" r:id="rId12"/>
    <p:sldId id="269" r:id="rId13"/>
    <p:sldId id="276" r:id="rId14"/>
    <p:sldId id="270" r:id="rId15"/>
    <p:sldId id="277" r:id="rId16"/>
    <p:sldId id="278" r:id="rId17"/>
    <p:sldId id="279" r:id="rId18"/>
    <p:sldId id="280" r:id="rId19"/>
    <p:sldId id="283" r:id="rId20"/>
    <p:sldId id="284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853B0D-A2AB-45FD-AEDC-6C3E54BE375A}" type="datetimeFigureOut">
              <a:rPr lang="en-US" smtClean="0"/>
              <a:pPr/>
              <a:t>12/30/2020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66A855-2ACA-4F29-9044-24CAA6841C1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116763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37F2FB-2B98-4350-A258-A93E20F10ECE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829513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Structure date is not having independent existence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37F2FB-2B98-4350-A258-A93E20F10ECE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31553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4400"/>
            </a:lvl1pPr>
          </a:lstStyle>
          <a:p>
            <a:r>
              <a:rPr lang="en-US" sz="4800" dirty="0" smtClean="0"/>
              <a:t>CSE101-Lec#1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3429000"/>
            <a:ext cx="7086600" cy="1752600"/>
          </a:xfrm>
        </p:spPr>
        <p:txBody>
          <a:bodyPr/>
          <a:lstStyle>
            <a:lvl1pPr marL="0" indent="0" algn="l">
              <a:buNone/>
              <a:defRPr>
                <a:solidFill>
                  <a:srgbClr val="C00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839322" y="3352800"/>
            <a:ext cx="7056784" cy="0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4495800" y="5562600"/>
            <a:ext cx="4572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b="0" dirty="0" smtClean="0">
                <a:solidFill>
                  <a:srgbClr val="002060"/>
                </a:solidFill>
                <a:latin typeface="Arial Rounded MT Bold" pitchFamily="34" charset="0"/>
              </a:rPr>
              <a:t>Created By: 		</a:t>
            </a:r>
          </a:p>
          <a:p>
            <a:pPr algn="r"/>
            <a:r>
              <a:rPr lang="en-US" sz="2000" b="0" dirty="0" smtClean="0">
                <a:solidFill>
                  <a:srgbClr val="002060"/>
                </a:solidFill>
                <a:latin typeface="Arial Rounded MT Bold" pitchFamily="34" charset="0"/>
              </a:rPr>
              <a:t>Amanpreet Kaur &amp;</a:t>
            </a:r>
          </a:p>
          <a:p>
            <a:pPr algn="r"/>
            <a:r>
              <a:rPr lang="en-US" sz="2000" b="0" dirty="0" smtClean="0">
                <a:solidFill>
                  <a:srgbClr val="002060"/>
                </a:solidFill>
                <a:latin typeface="Arial Rounded MT Bold" pitchFamily="34" charset="0"/>
              </a:rPr>
              <a:t>		Sanjeev</a:t>
            </a:r>
            <a:r>
              <a:rPr lang="en-US" sz="2000" b="0" baseline="0" dirty="0" smtClean="0">
                <a:solidFill>
                  <a:srgbClr val="002060"/>
                </a:solidFill>
                <a:latin typeface="Arial Rounded MT Bold" pitchFamily="34" charset="0"/>
              </a:rPr>
              <a:t> Kumar </a:t>
            </a:r>
          </a:p>
          <a:p>
            <a:pPr algn="r"/>
            <a:r>
              <a:rPr lang="en-US" sz="2000" b="0" baseline="0" dirty="0" smtClean="0">
                <a:solidFill>
                  <a:srgbClr val="002060"/>
                </a:solidFill>
                <a:latin typeface="Arial Rounded MT Bold" pitchFamily="34" charset="0"/>
              </a:rPr>
              <a:t>		SME (CSE) LPU</a:t>
            </a:r>
            <a:endParaRPr lang="en-US" sz="2000" b="0" dirty="0">
              <a:solidFill>
                <a:srgbClr val="002060"/>
              </a:solidFill>
              <a:latin typeface="Arial Rounded MT Bold" pitchFamily="34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839322" y="3352800"/>
            <a:ext cx="7056784" cy="0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4495800" y="5562600"/>
            <a:ext cx="4572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b="0" dirty="0" smtClean="0">
                <a:solidFill>
                  <a:srgbClr val="002060"/>
                </a:solidFill>
                <a:latin typeface="Arial Rounded MT Bold" pitchFamily="34" charset="0"/>
              </a:rPr>
              <a:t>Created By: 		</a:t>
            </a:r>
          </a:p>
          <a:p>
            <a:pPr algn="r"/>
            <a:r>
              <a:rPr lang="en-US" sz="2000" b="0" dirty="0" smtClean="0">
                <a:solidFill>
                  <a:srgbClr val="002060"/>
                </a:solidFill>
                <a:latin typeface="Arial Rounded MT Bold" pitchFamily="34" charset="0"/>
              </a:rPr>
              <a:t>Amanpreet Kaur &amp;</a:t>
            </a:r>
          </a:p>
          <a:p>
            <a:pPr algn="r"/>
            <a:r>
              <a:rPr lang="en-US" sz="2000" b="0" dirty="0" smtClean="0">
                <a:solidFill>
                  <a:srgbClr val="002060"/>
                </a:solidFill>
                <a:latin typeface="Arial Rounded MT Bold" pitchFamily="34" charset="0"/>
              </a:rPr>
              <a:t>		Sanjeev</a:t>
            </a:r>
            <a:r>
              <a:rPr lang="en-US" sz="2000" b="0" baseline="0" dirty="0" smtClean="0">
                <a:solidFill>
                  <a:srgbClr val="002060"/>
                </a:solidFill>
                <a:latin typeface="Arial Rounded MT Bold" pitchFamily="34" charset="0"/>
              </a:rPr>
              <a:t> Kumar </a:t>
            </a:r>
          </a:p>
          <a:p>
            <a:pPr algn="r"/>
            <a:r>
              <a:rPr lang="en-US" sz="2000" b="0" baseline="0" dirty="0" smtClean="0">
                <a:solidFill>
                  <a:srgbClr val="002060"/>
                </a:solidFill>
                <a:latin typeface="Arial Rounded MT Bold" pitchFamily="34" charset="0"/>
              </a:rPr>
              <a:t>		SME (CSE) LPU</a:t>
            </a:r>
            <a:endParaRPr lang="en-US" sz="2000" b="0" dirty="0">
              <a:solidFill>
                <a:srgbClr val="002060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  <a:lvl2pPr>
              <a:defRPr>
                <a:solidFill>
                  <a:schemeClr val="accent1"/>
                </a:solidFill>
              </a:defRPr>
            </a:lvl2pPr>
            <a:lvl3pPr>
              <a:defRPr>
                <a:solidFill>
                  <a:schemeClr val="accent1"/>
                </a:solidFill>
              </a:defRPr>
            </a:lvl3pPr>
            <a:lvl4pPr>
              <a:defRPr>
                <a:solidFill>
                  <a:schemeClr val="accent1"/>
                </a:solidFill>
              </a:defRPr>
            </a:lvl4pPr>
            <a:lvl5pPr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635818"/>
            <a:ext cx="1808162" cy="3297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1953250" y="5958408"/>
            <a:ext cx="7155254" cy="89959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3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cse101@lpu.co.in</a:t>
            </a:r>
            <a:endParaRPr lang="en-IN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755576" y="4077072"/>
            <a:ext cx="7056784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4114800"/>
            <a:ext cx="7155254" cy="1600200"/>
          </a:xfrm>
        </p:spPr>
        <p:txBody>
          <a:bodyPr anchor="t">
            <a:noAutofit/>
          </a:bodyPr>
          <a:lstStyle>
            <a:lvl1pPr algn="r">
              <a:defRPr>
                <a:solidFill>
                  <a:srgbClr val="C00000"/>
                </a:solidFill>
              </a:defRPr>
            </a:lvl1pPr>
          </a:lstStyle>
          <a:p>
            <a:pPr algn="r"/>
            <a:r>
              <a:rPr lang="en-US" sz="3600" dirty="0" smtClean="0">
                <a:solidFill>
                  <a:srgbClr val="C00000"/>
                </a:solidFill>
              </a:rPr>
              <a:t>Next Class:</a:t>
            </a:r>
            <a:endParaRPr lang="en-IN" sz="1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12"/>
          </p:nvPr>
        </p:nvSpPr>
        <p:spPr>
          <a:xfrm>
            <a:off x="0" y="685800"/>
            <a:ext cx="6400800" cy="5486400"/>
          </a:xfrm>
          <a:solidFill>
            <a:srgbClr val="FFE593"/>
          </a:solidFill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defRPr>
            </a:lvl1pPr>
            <a:lvl2pPr marL="0" indent="0">
              <a:spcBef>
                <a:spcPts val="0"/>
              </a:spcBef>
              <a:buNone/>
              <a:defRPr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defRPr>
            </a:lvl2pPr>
            <a:lvl3pPr marL="0" indent="0">
              <a:spcBef>
                <a:spcPts val="0"/>
              </a:spcBef>
              <a:buNone/>
              <a:defRPr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defRPr>
            </a:lvl3pPr>
            <a:lvl4pPr marL="0" indent="0">
              <a:spcBef>
                <a:spcPts val="0"/>
              </a:spcBef>
              <a:buNone/>
              <a:defRPr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defRPr>
            </a:lvl4pPr>
            <a:lvl5pPr marL="0" indent="0">
              <a:spcBef>
                <a:spcPts val="0"/>
              </a:spcBef>
              <a:buNone/>
              <a:defRPr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400800" y="685800"/>
            <a:ext cx="2590800" cy="5486400"/>
          </a:xfr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buNone/>
              <a:defRPr sz="2800">
                <a:solidFill>
                  <a:schemeClr val="accent1"/>
                </a:solidFill>
              </a:defRPr>
            </a:lvl1pPr>
            <a:lvl2pPr marL="0" indent="0">
              <a:spcBef>
                <a:spcPts val="0"/>
              </a:spcBef>
              <a:buNone/>
              <a:defRPr sz="2800">
                <a:solidFill>
                  <a:schemeClr val="accent1"/>
                </a:solidFill>
              </a:defRPr>
            </a:lvl2pPr>
            <a:lvl3pPr marL="0" indent="0">
              <a:spcBef>
                <a:spcPts val="0"/>
              </a:spcBef>
              <a:buNone/>
              <a:defRPr sz="2800">
                <a:solidFill>
                  <a:schemeClr val="accent1"/>
                </a:solidFill>
              </a:defRPr>
            </a:lvl3pPr>
            <a:lvl4pPr marL="0" indent="0">
              <a:spcBef>
                <a:spcPts val="0"/>
              </a:spcBef>
              <a:buNone/>
              <a:defRPr sz="2800">
                <a:solidFill>
                  <a:schemeClr val="accent1"/>
                </a:solidFill>
              </a:defRPr>
            </a:lvl4pPr>
            <a:lvl5pPr marL="0" indent="0">
              <a:spcBef>
                <a:spcPts val="0"/>
              </a:spcBef>
              <a:buNone/>
              <a:defRPr sz="2800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7" name="Rectangle 1031"/>
          <p:cNvSpPr>
            <a:spLocks noChangeArrowheads="1"/>
          </p:cNvSpPr>
          <p:nvPr/>
        </p:nvSpPr>
        <p:spPr bwMode="auto">
          <a:xfrm>
            <a:off x="6705600" y="838200"/>
            <a:ext cx="2438400" cy="601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z="1400" b="1">
              <a:solidFill>
                <a:schemeClr val="tx1"/>
              </a:solidFill>
              <a:latin typeface="AvantGarde" pitchFamily="34" charset="0"/>
            </a:endParaRPr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6553200"/>
            <a:ext cx="2743200" cy="381000"/>
          </a:xfrm>
        </p:spPr>
        <p:txBody>
          <a:bodyPr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200">
                <a:solidFill>
                  <a:schemeClr val="bg1">
                    <a:lumMod val="50000"/>
                  </a:schemeClr>
                </a:solidFill>
                <a:latin typeface="Arial Black" pitchFamily="34" charset="0"/>
              </a:defRPr>
            </a:lvl1pPr>
            <a:lvl2pPr>
              <a:defRPr sz="1200">
                <a:solidFill>
                  <a:schemeClr val="bg1">
                    <a:lumMod val="50000"/>
                  </a:schemeClr>
                </a:solidFill>
                <a:latin typeface="Arial Black" pitchFamily="34" charset="0"/>
              </a:defRPr>
            </a:lvl2pPr>
            <a:lvl3pPr>
              <a:defRPr sz="1200">
                <a:solidFill>
                  <a:schemeClr val="bg1">
                    <a:lumMod val="50000"/>
                  </a:schemeClr>
                </a:solidFill>
                <a:latin typeface="Arial Black" pitchFamily="34" charset="0"/>
              </a:defRPr>
            </a:lvl3pPr>
            <a:lvl4pPr>
              <a:defRPr sz="1200">
                <a:solidFill>
                  <a:schemeClr val="bg1">
                    <a:lumMod val="50000"/>
                  </a:schemeClr>
                </a:solidFill>
                <a:latin typeface="Arial Black" pitchFamily="34" charset="0"/>
              </a:defRPr>
            </a:lvl4pPr>
            <a:lvl5pPr>
              <a:defRPr sz="1200">
                <a:solidFill>
                  <a:schemeClr val="bg1">
                    <a:lumMod val="50000"/>
                  </a:schemeClr>
                </a:solidFill>
                <a:latin typeface="Arial Black" pitchFamily="34" charset="0"/>
              </a:defRPr>
            </a:lvl5pPr>
          </a:lstStyle>
          <a:p>
            <a:pPr lvl="0"/>
            <a:r>
              <a:rPr lang="en-US" dirty="0" smtClean="0"/>
              <a:t>©LPU CSE101 C Programming</a:t>
            </a:r>
          </a:p>
          <a:p>
            <a:pPr lvl="0"/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24950" cy="942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635818"/>
            <a:ext cx="1808162" cy="3297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1953250" y="5958408"/>
            <a:ext cx="7155254" cy="89959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3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cse101@lpu.co.in</a:t>
            </a:r>
            <a:endParaRPr lang="en-IN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755576" y="4077072"/>
            <a:ext cx="7056784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4114800"/>
            <a:ext cx="7155254" cy="1600200"/>
          </a:xfrm>
        </p:spPr>
        <p:txBody>
          <a:bodyPr anchor="t">
            <a:noAutofit/>
          </a:bodyPr>
          <a:lstStyle>
            <a:lvl1pPr algn="r">
              <a:defRPr/>
            </a:lvl1pPr>
          </a:lstStyle>
          <a:p>
            <a:pPr algn="r"/>
            <a:r>
              <a:rPr lang="en-US" sz="3600" dirty="0" smtClean="0">
                <a:solidFill>
                  <a:srgbClr val="C00000"/>
                </a:solidFill>
              </a:rPr>
              <a:t>Next Class:</a:t>
            </a:r>
            <a:endParaRPr lang="en-IN" sz="1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B3FB6BDF-71A8-4F9B-836E-676753DB07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24950" cy="942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ext Placeholder 5"/>
          <p:cNvSpPr txBox="1">
            <a:spLocks/>
          </p:cNvSpPr>
          <p:nvPr/>
        </p:nvSpPr>
        <p:spPr>
          <a:xfrm>
            <a:off x="0" y="6553200"/>
            <a:ext cx="2743200" cy="381000"/>
          </a:xfrm>
          <a:prstGeom prst="rect">
            <a:avLst/>
          </a:prstGeom>
        </p:spPr>
        <p:txBody>
          <a:bodyPr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200">
                <a:solidFill>
                  <a:schemeClr val="bg1">
                    <a:lumMod val="50000"/>
                  </a:schemeClr>
                </a:solidFill>
                <a:latin typeface="Arial Black" pitchFamily="34" charset="0"/>
              </a:defRPr>
            </a:lvl1pPr>
            <a:lvl2pPr>
              <a:defRPr sz="1200">
                <a:solidFill>
                  <a:schemeClr val="bg1">
                    <a:lumMod val="50000"/>
                  </a:schemeClr>
                </a:solidFill>
                <a:latin typeface="Arial Black" pitchFamily="34" charset="0"/>
              </a:defRPr>
            </a:lvl2pPr>
            <a:lvl3pPr>
              <a:defRPr sz="1200">
                <a:solidFill>
                  <a:schemeClr val="bg1">
                    <a:lumMod val="50000"/>
                  </a:schemeClr>
                </a:solidFill>
                <a:latin typeface="Arial Black" pitchFamily="34" charset="0"/>
              </a:defRPr>
            </a:lvl3pPr>
            <a:lvl4pPr>
              <a:defRPr sz="1200">
                <a:solidFill>
                  <a:schemeClr val="bg1">
                    <a:lumMod val="50000"/>
                  </a:schemeClr>
                </a:solidFill>
                <a:latin typeface="Arial Black" pitchFamily="34" charset="0"/>
              </a:defRPr>
            </a:lvl4pPr>
            <a:lvl5pPr>
              <a:defRPr sz="1200">
                <a:solidFill>
                  <a:schemeClr val="bg1">
                    <a:lumMod val="50000"/>
                  </a:schemeClr>
                </a:solidFill>
                <a:latin typeface="Arial Black" pitchFamily="34" charset="0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Arial Black" pitchFamily="34" charset="0"/>
                <a:ea typeface="+mn-ea"/>
                <a:cs typeface="+mn-cs"/>
              </a:rPr>
              <a:t>©LPU CSE101 C Programming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Arial Black" pitchFamily="34" charset="0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CSE101-Lec#27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Nested Structure </a:t>
            </a:r>
          </a:p>
          <a:p>
            <a:r>
              <a:rPr lang="en-US" dirty="0" smtClean="0"/>
              <a:t>Union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Union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latin typeface="Times New Roman" pitchFamily="18" charset="0"/>
              </a:rPr>
              <a:t>Union is similar as structure. The major distinction between them is in terms of storage.</a:t>
            </a:r>
          </a:p>
          <a:p>
            <a:r>
              <a:rPr lang="en-US" dirty="0" smtClean="0">
                <a:latin typeface="Times New Roman" pitchFamily="18" charset="0"/>
              </a:rPr>
              <a:t>In structure each member has its own storage location whereas all the members of union uses the same location.</a:t>
            </a:r>
          </a:p>
          <a:p>
            <a:r>
              <a:rPr lang="en-US" dirty="0" smtClean="0">
                <a:latin typeface="Times New Roman" pitchFamily="18" charset="0"/>
              </a:rPr>
              <a:t>The union may contain many members of different data type but it can handle only one member at a time union can be declared using the keyword union.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656468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500" dirty="0" smtClean="0"/>
              <a:t>A class is a very good example of structure and union in this example students are sitting in contiguous memory allocation as they are treated as a structure individually. And if we are taking the place of teacher then in a class only one teacher can teach. After leaving the first teacher then another teacher can enter. </a:t>
            </a:r>
            <a:endParaRPr lang="en-US" sz="2500" dirty="0"/>
          </a:p>
        </p:txBody>
      </p:sp>
      <p:pic>
        <p:nvPicPr>
          <p:cNvPr id="4" name="Picture 3" descr="A_Class_in_Progress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334000" y="3810000"/>
            <a:ext cx="3321686" cy="27432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Union Declaration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0" hangingPunc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union item</a:t>
            </a:r>
          </a:p>
          <a:p>
            <a:pPr eaLnBrk="0" hangingPunc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eaLnBrk="0" hangingPunc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int m;</a:t>
            </a:r>
          </a:p>
          <a:p>
            <a:pPr eaLnBrk="0" hangingPunc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float x;</a:t>
            </a:r>
          </a:p>
          <a:p>
            <a:pPr eaLnBrk="0" hangingPunc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char c;</a:t>
            </a:r>
          </a:p>
          <a:p>
            <a:pPr eaLnBrk="0" hangingPunc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}code;</a:t>
            </a:r>
          </a:p>
          <a:p>
            <a:pPr eaLnBrk="0" hangingPunct="0">
              <a:buNone/>
            </a:pPr>
            <a:endParaRPr lang="en-US" dirty="0" smtClean="0"/>
          </a:p>
          <a:p>
            <a:pPr eaLnBrk="0" hangingPunct="0">
              <a:buNone/>
            </a:pPr>
            <a:r>
              <a:rPr lang="en-US" dirty="0" smtClean="0"/>
              <a:t>This declare a variable code of type union item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314434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52536" y="-387424"/>
            <a:ext cx="8229600" cy="1143000"/>
          </a:xfrm>
        </p:spPr>
        <p:txBody>
          <a:bodyPr>
            <a:normAutofit/>
          </a:bodyPr>
          <a:lstStyle/>
          <a:p>
            <a:r>
              <a:rPr lang="en-IN" sz="3600" dirty="0" smtClean="0"/>
              <a:t>Initializing and accessing union members</a:t>
            </a:r>
            <a:endParaRPr lang="en-IN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184576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IN" sz="1800" dirty="0" smtClean="0"/>
              <a:t>#</a:t>
            </a:r>
            <a:r>
              <a:rPr lang="en-IN" sz="1800" dirty="0"/>
              <a:t>include &lt;</a:t>
            </a:r>
            <a:r>
              <a:rPr lang="en-IN" sz="1800" dirty="0" err="1"/>
              <a:t>stdio.h</a:t>
            </a:r>
            <a:r>
              <a:rPr lang="en-IN" sz="1800" dirty="0"/>
              <a:t>&gt;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IN" sz="1800" dirty="0"/>
              <a:t>#include &lt;</a:t>
            </a:r>
            <a:r>
              <a:rPr lang="en-IN" sz="1800" dirty="0" err="1"/>
              <a:t>string.h</a:t>
            </a:r>
            <a:r>
              <a:rPr lang="en-IN" sz="1800" dirty="0" smtClean="0"/>
              <a:t>&gt;</a:t>
            </a:r>
            <a:endParaRPr lang="en-IN" sz="1800" dirty="0"/>
          </a:p>
          <a:p>
            <a:pPr marL="0" indent="0">
              <a:spcBef>
                <a:spcPts val="0"/>
              </a:spcBef>
              <a:buNone/>
            </a:pPr>
            <a:r>
              <a:rPr lang="en-IN" sz="1800" dirty="0"/>
              <a:t>union Data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IN" sz="1800" dirty="0"/>
              <a:t>   </a:t>
            </a:r>
            <a:r>
              <a:rPr lang="en-IN" sz="1800" dirty="0" err="1"/>
              <a:t>int</a:t>
            </a:r>
            <a:r>
              <a:rPr lang="en-IN" sz="1800" dirty="0"/>
              <a:t> </a:t>
            </a:r>
            <a:r>
              <a:rPr lang="en-IN" sz="1800" dirty="0" err="1"/>
              <a:t>i</a:t>
            </a:r>
            <a:r>
              <a:rPr lang="en-IN" sz="1800" dirty="0"/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IN" sz="1800" dirty="0"/>
              <a:t>   float f;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IN" sz="1800" dirty="0"/>
              <a:t>   char </a:t>
            </a:r>
            <a:r>
              <a:rPr lang="en-IN" sz="1800" dirty="0" err="1"/>
              <a:t>str</a:t>
            </a:r>
            <a:r>
              <a:rPr lang="en-IN" sz="1800" dirty="0"/>
              <a:t>[20];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IN" sz="1800" dirty="0" smtClean="0"/>
              <a:t>};</a:t>
            </a:r>
            <a:endParaRPr lang="en-IN" sz="1800" dirty="0"/>
          </a:p>
          <a:p>
            <a:pPr marL="0" indent="0">
              <a:spcBef>
                <a:spcPts val="0"/>
              </a:spcBef>
              <a:buNone/>
            </a:pPr>
            <a:r>
              <a:rPr lang="en-IN" sz="1800" dirty="0" err="1"/>
              <a:t>int</a:t>
            </a:r>
            <a:r>
              <a:rPr lang="en-IN" sz="1800" dirty="0"/>
              <a:t> main( </a:t>
            </a:r>
            <a:r>
              <a:rPr lang="en-IN" sz="1800" dirty="0" smtClean="0"/>
              <a:t>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IN" sz="1800" dirty="0" smtClean="0"/>
              <a:t> {</a:t>
            </a:r>
            <a:endParaRPr lang="en-IN" sz="1800" dirty="0"/>
          </a:p>
          <a:p>
            <a:pPr marL="0" indent="0">
              <a:spcBef>
                <a:spcPts val="0"/>
              </a:spcBef>
              <a:buNone/>
            </a:pPr>
            <a:r>
              <a:rPr lang="en-IN" sz="1800" dirty="0"/>
              <a:t>   union Data </a:t>
            </a:r>
            <a:r>
              <a:rPr lang="en-IN" sz="1800" dirty="0" err="1"/>
              <a:t>data</a:t>
            </a:r>
            <a:r>
              <a:rPr lang="en-IN" sz="1800" dirty="0"/>
              <a:t>;      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IN" sz="1800" dirty="0"/>
              <a:t>   </a:t>
            </a:r>
            <a:r>
              <a:rPr lang="en-IN" sz="1800" dirty="0" err="1"/>
              <a:t>data.i</a:t>
            </a:r>
            <a:r>
              <a:rPr lang="en-IN" sz="1800" dirty="0"/>
              <a:t> = 10;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IN" sz="1800" dirty="0"/>
              <a:t>   </a:t>
            </a:r>
            <a:r>
              <a:rPr lang="en-IN" sz="1800" dirty="0" err="1"/>
              <a:t>data.f</a:t>
            </a:r>
            <a:r>
              <a:rPr lang="en-IN" sz="1800" dirty="0"/>
              <a:t> = 220.5;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IN" sz="1800" dirty="0"/>
              <a:t>   </a:t>
            </a:r>
            <a:r>
              <a:rPr lang="en-IN" sz="1800" dirty="0" err="1"/>
              <a:t>strcpy</a:t>
            </a:r>
            <a:r>
              <a:rPr lang="en-IN" sz="1800" dirty="0"/>
              <a:t>( </a:t>
            </a:r>
            <a:r>
              <a:rPr lang="en-IN" sz="1800" dirty="0" err="1"/>
              <a:t>data.str</a:t>
            </a:r>
            <a:r>
              <a:rPr lang="en-IN" sz="1800" dirty="0"/>
              <a:t>, "C Programming</a:t>
            </a:r>
            <a:r>
              <a:rPr lang="en-IN" sz="1800" dirty="0" smtClean="0"/>
              <a:t>");</a:t>
            </a:r>
            <a:endParaRPr lang="en-IN" sz="1800" dirty="0"/>
          </a:p>
          <a:p>
            <a:pPr marL="0" indent="0">
              <a:spcBef>
                <a:spcPts val="0"/>
              </a:spcBef>
              <a:buNone/>
            </a:pPr>
            <a:r>
              <a:rPr lang="en-IN" sz="1800" dirty="0"/>
              <a:t>   </a:t>
            </a:r>
            <a:r>
              <a:rPr lang="en-IN" sz="1800" dirty="0" err="1"/>
              <a:t>printf</a:t>
            </a:r>
            <a:r>
              <a:rPr lang="en-IN" sz="1800" dirty="0"/>
              <a:t>( "</a:t>
            </a:r>
            <a:r>
              <a:rPr lang="en-IN" sz="1800" dirty="0" err="1"/>
              <a:t>data.i</a:t>
            </a:r>
            <a:r>
              <a:rPr lang="en-IN" sz="1800" dirty="0"/>
              <a:t> : %d\n", </a:t>
            </a:r>
            <a:r>
              <a:rPr lang="en-IN" sz="1800" dirty="0" err="1"/>
              <a:t>data.i</a:t>
            </a:r>
            <a:r>
              <a:rPr lang="en-IN" sz="1800" dirty="0"/>
              <a:t>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IN" sz="1800" dirty="0"/>
              <a:t>   </a:t>
            </a:r>
            <a:r>
              <a:rPr lang="en-IN" sz="1800" dirty="0" err="1"/>
              <a:t>printf</a:t>
            </a:r>
            <a:r>
              <a:rPr lang="en-IN" sz="1800" dirty="0"/>
              <a:t>( "</a:t>
            </a:r>
            <a:r>
              <a:rPr lang="en-IN" sz="1800" dirty="0" err="1"/>
              <a:t>data.f</a:t>
            </a:r>
            <a:r>
              <a:rPr lang="en-IN" sz="1800" dirty="0"/>
              <a:t> : %f\n", </a:t>
            </a:r>
            <a:r>
              <a:rPr lang="en-IN" sz="1800" dirty="0" err="1"/>
              <a:t>data.f</a:t>
            </a:r>
            <a:r>
              <a:rPr lang="en-IN" sz="1800" dirty="0"/>
              <a:t>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IN" sz="1800" dirty="0"/>
              <a:t>   </a:t>
            </a:r>
            <a:r>
              <a:rPr lang="en-IN" sz="1800" dirty="0" err="1"/>
              <a:t>printf</a:t>
            </a:r>
            <a:r>
              <a:rPr lang="en-IN" sz="1800" dirty="0"/>
              <a:t>( "</a:t>
            </a:r>
            <a:r>
              <a:rPr lang="en-IN" sz="1800" dirty="0" err="1"/>
              <a:t>data.str</a:t>
            </a:r>
            <a:r>
              <a:rPr lang="en-IN" sz="1800" dirty="0"/>
              <a:t> : %s\n", </a:t>
            </a:r>
            <a:r>
              <a:rPr lang="en-IN" sz="1800" dirty="0" err="1"/>
              <a:t>data.str</a:t>
            </a:r>
            <a:r>
              <a:rPr lang="en-IN" sz="1800" dirty="0" smtClean="0"/>
              <a:t>);</a:t>
            </a:r>
            <a:endParaRPr lang="en-IN" sz="1800" dirty="0"/>
          </a:p>
          <a:p>
            <a:pPr marL="0" indent="0">
              <a:spcBef>
                <a:spcPts val="0"/>
              </a:spcBef>
              <a:buNone/>
            </a:pPr>
            <a:r>
              <a:rPr lang="en-IN" sz="1800" dirty="0"/>
              <a:t>   return 0;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IN" sz="1800" dirty="0"/>
              <a:t>}</a:t>
            </a:r>
          </a:p>
        </p:txBody>
      </p:sp>
    </p:spTree>
    <p:extLst>
      <p:ext uri="{BB962C8B-B14F-4D97-AF65-F5344CB8AC3E}">
        <p14:creationId xmlns="" xmlns:p14="http://schemas.microsoft.com/office/powerpoint/2010/main" val="3842471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Content Placeholder 2"/>
          <p:cNvSpPr>
            <a:spLocks noGrp="1"/>
          </p:cNvSpPr>
          <p:nvPr>
            <p:ph sz="quarter" idx="12"/>
          </p:nvPr>
        </p:nvSpPr>
        <p:spPr/>
        <p:txBody>
          <a:bodyPr>
            <a:normAutofit/>
          </a:bodyPr>
          <a:lstStyle/>
          <a:p>
            <a:pPr>
              <a:buFont typeface="Arial" charset="0"/>
              <a:buNone/>
            </a:pPr>
            <a:r>
              <a:rPr lang="en-IN" dirty="0" smtClean="0"/>
              <a:t>#include &lt;</a:t>
            </a:r>
            <a:r>
              <a:rPr lang="en-IN" dirty="0" err="1" smtClean="0"/>
              <a:t>stdio.h</a:t>
            </a:r>
            <a:r>
              <a:rPr lang="en-IN" dirty="0" smtClean="0"/>
              <a:t>&gt;</a:t>
            </a:r>
          </a:p>
          <a:p>
            <a:pPr>
              <a:buFont typeface="Arial" charset="0"/>
              <a:buNone/>
            </a:pPr>
            <a:r>
              <a:rPr lang="en-IN" dirty="0" smtClean="0"/>
              <a:t>union job{ </a:t>
            </a:r>
          </a:p>
          <a:p>
            <a:pPr>
              <a:buFont typeface="Arial" charset="0"/>
              <a:buNone/>
            </a:pPr>
            <a:r>
              <a:rPr lang="en-IN" dirty="0" smtClean="0"/>
              <a:t>   char name[32];</a:t>
            </a:r>
          </a:p>
          <a:p>
            <a:pPr>
              <a:buFont typeface="Arial" charset="0"/>
              <a:buNone/>
            </a:pPr>
            <a:r>
              <a:rPr lang="en-IN" dirty="0" smtClean="0"/>
              <a:t>   float salary;</a:t>
            </a:r>
          </a:p>
          <a:p>
            <a:pPr>
              <a:buFont typeface="Arial" charset="0"/>
              <a:buNone/>
            </a:pPr>
            <a:r>
              <a:rPr lang="en-IN" dirty="0" smtClean="0"/>
              <a:t>   int </a:t>
            </a:r>
            <a:r>
              <a:rPr lang="en-IN" dirty="0" err="1" smtClean="0"/>
              <a:t>worker_no</a:t>
            </a:r>
            <a:r>
              <a:rPr lang="en-IN" dirty="0" smtClean="0"/>
              <a:t>; </a:t>
            </a:r>
          </a:p>
          <a:p>
            <a:pPr>
              <a:buFont typeface="Arial" charset="0"/>
              <a:buNone/>
            </a:pPr>
            <a:r>
              <a:rPr lang="en-IN" dirty="0" smtClean="0"/>
              <a:t>}u;</a:t>
            </a:r>
          </a:p>
          <a:p>
            <a:pPr>
              <a:buFont typeface="Arial" charset="0"/>
              <a:buNone/>
            </a:pPr>
            <a:r>
              <a:rPr lang="en-IN" dirty="0" smtClean="0"/>
              <a:t>main()</a:t>
            </a:r>
          </a:p>
          <a:p>
            <a:pPr>
              <a:buFont typeface="Arial" charset="0"/>
              <a:buNone/>
            </a:pPr>
            <a:r>
              <a:rPr lang="en-IN" dirty="0" smtClean="0"/>
              <a:t>{ </a:t>
            </a:r>
          </a:p>
          <a:p>
            <a:pPr>
              <a:buFont typeface="Arial" charset="0"/>
              <a:buNone/>
            </a:pPr>
            <a:r>
              <a:rPr lang="en-IN" dirty="0" err="1" smtClean="0"/>
              <a:t>printf</a:t>
            </a:r>
            <a:r>
              <a:rPr lang="en-IN" dirty="0" smtClean="0"/>
              <a:t>("Enter name:\n"); </a:t>
            </a:r>
          </a:p>
          <a:p>
            <a:pPr>
              <a:buFont typeface="Arial" charset="0"/>
              <a:buNone/>
            </a:pPr>
            <a:r>
              <a:rPr lang="en-IN" dirty="0" smtClean="0"/>
              <a:t>scanf("%</a:t>
            </a:r>
            <a:r>
              <a:rPr lang="en-IN" dirty="0" err="1" smtClean="0"/>
              <a:t>s",&amp;u.name</a:t>
            </a:r>
            <a:r>
              <a:rPr lang="en-IN" dirty="0" smtClean="0"/>
              <a:t>);</a:t>
            </a:r>
          </a:p>
          <a:p>
            <a:pPr>
              <a:buFont typeface="Arial" charset="0"/>
              <a:buNone/>
            </a:pPr>
            <a:r>
              <a:rPr lang="en-IN" dirty="0" smtClean="0"/>
              <a:t>printf("Enter salary: \n");</a:t>
            </a:r>
          </a:p>
          <a:p>
            <a:pPr>
              <a:buFont typeface="Arial" charset="0"/>
              <a:buNone/>
            </a:pPr>
            <a:r>
              <a:rPr lang="en-IN" dirty="0" smtClean="0"/>
              <a:t>scanf("%</a:t>
            </a:r>
            <a:r>
              <a:rPr lang="en-IN" dirty="0" err="1" smtClean="0"/>
              <a:t>f",&amp;u.salary</a:t>
            </a:r>
            <a:r>
              <a:rPr lang="en-IN" dirty="0" smtClean="0"/>
              <a:t>); </a:t>
            </a:r>
          </a:p>
          <a:p>
            <a:pPr>
              <a:buFont typeface="Arial" charset="0"/>
              <a:buNone/>
            </a:pPr>
            <a:r>
              <a:rPr lang="en-IN" dirty="0" err="1" smtClean="0"/>
              <a:t>printf</a:t>
            </a:r>
            <a:r>
              <a:rPr lang="en-IN" dirty="0" smtClean="0"/>
              <a:t>("Displaying\</a:t>
            </a:r>
            <a:r>
              <a:rPr lang="en-IN" dirty="0" err="1" smtClean="0"/>
              <a:t>nName</a:t>
            </a:r>
            <a:r>
              <a:rPr lang="en-IN" dirty="0" smtClean="0"/>
              <a:t> :%s\</a:t>
            </a:r>
            <a:r>
              <a:rPr lang="en-IN" dirty="0" err="1" smtClean="0"/>
              <a:t>n",u.name</a:t>
            </a:r>
            <a:r>
              <a:rPr lang="en-IN" dirty="0" smtClean="0"/>
              <a:t>); </a:t>
            </a:r>
          </a:p>
          <a:p>
            <a:pPr>
              <a:buFont typeface="Arial" charset="0"/>
              <a:buNone/>
            </a:pPr>
            <a:r>
              <a:rPr lang="en-IN" dirty="0" err="1" smtClean="0"/>
              <a:t>printf</a:t>
            </a:r>
            <a:r>
              <a:rPr lang="en-IN" dirty="0" smtClean="0"/>
              <a:t>("Salary: %.1f",u.salary);</a:t>
            </a:r>
          </a:p>
          <a:p>
            <a:pPr>
              <a:buFont typeface="Arial" charset="0"/>
              <a:buNone/>
            </a:pPr>
            <a:r>
              <a:rPr lang="en-IN" dirty="0" smtClean="0"/>
              <a:t>}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6400800" y="685800"/>
            <a:ext cx="2590800" cy="5486400"/>
          </a:xfrm>
        </p:spPr>
        <p:txBody>
          <a:bodyPr/>
          <a:lstStyle/>
          <a:p>
            <a:r>
              <a:rPr lang="en-US" dirty="0" smtClean="0"/>
              <a:t>Program using union.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659990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-108520" y="-315416"/>
            <a:ext cx="8229600" cy="1143000"/>
          </a:xfrm>
        </p:spPr>
        <p:txBody>
          <a:bodyPr>
            <a:normAutofit/>
          </a:bodyPr>
          <a:lstStyle/>
          <a:p>
            <a:r>
              <a:rPr lang="en-IN" sz="3200" dirty="0" smtClean="0"/>
              <a:t>WAP to read and display one record using union</a:t>
            </a:r>
            <a:endParaRPr lang="en-IN" sz="32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IN" sz="3500" dirty="0"/>
              <a:t>#include&lt;</a:t>
            </a:r>
            <a:r>
              <a:rPr lang="en-IN" sz="3500" dirty="0" err="1"/>
              <a:t>stdio.h</a:t>
            </a:r>
            <a:r>
              <a:rPr lang="en-IN" sz="3500" dirty="0"/>
              <a:t>&gt;</a:t>
            </a:r>
          </a:p>
          <a:p>
            <a:pPr marL="0" indent="0">
              <a:buNone/>
            </a:pPr>
            <a:r>
              <a:rPr lang="en-IN" sz="3500" dirty="0"/>
              <a:t>union employee</a:t>
            </a:r>
          </a:p>
          <a:p>
            <a:pPr marL="0" indent="0">
              <a:buNone/>
            </a:pPr>
            <a:r>
              <a:rPr lang="en-IN" sz="3500" dirty="0"/>
              <a:t>{</a:t>
            </a:r>
          </a:p>
          <a:p>
            <a:pPr marL="0" indent="0">
              <a:buNone/>
            </a:pPr>
            <a:r>
              <a:rPr lang="en-IN" sz="3500" dirty="0"/>
              <a:t>	char name[30];</a:t>
            </a:r>
          </a:p>
          <a:p>
            <a:pPr marL="0" indent="0">
              <a:buNone/>
            </a:pPr>
            <a:r>
              <a:rPr lang="en-IN" sz="3500" dirty="0"/>
              <a:t>	</a:t>
            </a:r>
            <a:r>
              <a:rPr lang="en-IN" sz="3500" dirty="0" err="1"/>
              <a:t>int</a:t>
            </a:r>
            <a:r>
              <a:rPr lang="en-IN" sz="3500" dirty="0"/>
              <a:t> id;</a:t>
            </a:r>
          </a:p>
          <a:p>
            <a:pPr marL="0" indent="0">
              <a:buNone/>
            </a:pPr>
            <a:r>
              <a:rPr lang="en-IN" sz="3500" dirty="0"/>
              <a:t>	float salary;</a:t>
            </a:r>
          </a:p>
          <a:p>
            <a:pPr marL="0" indent="0">
              <a:buNone/>
            </a:pPr>
            <a:r>
              <a:rPr lang="en-IN" sz="3500" dirty="0"/>
              <a:t>}u;</a:t>
            </a:r>
          </a:p>
          <a:p>
            <a:pPr marL="0" indent="0">
              <a:buNone/>
            </a:pPr>
            <a:r>
              <a:rPr lang="en-IN" sz="3500" dirty="0" err="1"/>
              <a:t>int</a:t>
            </a:r>
            <a:r>
              <a:rPr lang="en-IN" sz="3500" dirty="0"/>
              <a:t> main()</a:t>
            </a:r>
          </a:p>
          <a:p>
            <a:pPr marL="0" indent="0">
              <a:buNone/>
            </a:pPr>
            <a:r>
              <a:rPr lang="en-IN" sz="3500" dirty="0"/>
              <a:t>{</a:t>
            </a:r>
          </a:p>
          <a:p>
            <a:pPr marL="0" indent="0">
              <a:buNone/>
            </a:pPr>
            <a:r>
              <a:rPr lang="en-IN" sz="3500" dirty="0"/>
              <a:t>	//union employee u;</a:t>
            </a:r>
          </a:p>
          <a:p>
            <a:pPr marL="0" indent="0">
              <a:buNone/>
            </a:pPr>
            <a:r>
              <a:rPr lang="en-IN" sz="3500" dirty="0"/>
              <a:t>	</a:t>
            </a:r>
            <a:r>
              <a:rPr lang="en-IN" sz="3500" dirty="0" err="1"/>
              <a:t>printf</a:t>
            </a:r>
            <a:r>
              <a:rPr lang="en-IN" sz="3500" dirty="0"/>
              <a:t>("\n Enter name:");</a:t>
            </a:r>
          </a:p>
          <a:p>
            <a:pPr marL="0" indent="0">
              <a:buNone/>
            </a:pPr>
            <a:r>
              <a:rPr lang="en-IN" sz="3500" dirty="0"/>
              <a:t>	gets(u.name);//Initialization</a:t>
            </a:r>
          </a:p>
          <a:p>
            <a:pPr marL="0" indent="0">
              <a:buNone/>
            </a:pPr>
            <a:r>
              <a:rPr lang="en-IN" sz="3500" dirty="0"/>
              <a:t>	</a:t>
            </a:r>
            <a:r>
              <a:rPr lang="en-IN" sz="3500" dirty="0" err="1"/>
              <a:t>printf</a:t>
            </a:r>
            <a:r>
              <a:rPr lang="en-IN" sz="3500" dirty="0"/>
              <a:t>("\n Entered name is:%</a:t>
            </a:r>
            <a:r>
              <a:rPr lang="en-IN" sz="3500" dirty="0" err="1"/>
              <a:t>s",u.name</a:t>
            </a:r>
            <a:r>
              <a:rPr lang="en-IN" sz="3500" dirty="0"/>
              <a:t>);//Accessing</a:t>
            </a:r>
          </a:p>
          <a:p>
            <a:pPr marL="0" indent="0">
              <a:buNone/>
            </a:pPr>
            <a:r>
              <a:rPr lang="en-IN" sz="3500" dirty="0"/>
              <a:t>	</a:t>
            </a:r>
            <a:r>
              <a:rPr lang="en-IN" sz="3500" dirty="0" err="1"/>
              <a:t>printf</a:t>
            </a:r>
            <a:r>
              <a:rPr lang="en-IN" sz="3500" dirty="0"/>
              <a:t>("\n Enter id:");</a:t>
            </a:r>
          </a:p>
          <a:p>
            <a:pPr marL="0" indent="0">
              <a:buNone/>
            </a:pPr>
            <a:r>
              <a:rPr lang="en-IN" sz="3500" dirty="0"/>
              <a:t>	</a:t>
            </a:r>
            <a:r>
              <a:rPr lang="en-IN" sz="3500" dirty="0" err="1"/>
              <a:t>scanf</a:t>
            </a:r>
            <a:r>
              <a:rPr lang="en-IN" sz="3500" dirty="0"/>
              <a:t>("%</a:t>
            </a:r>
            <a:r>
              <a:rPr lang="en-IN" sz="3500" dirty="0" err="1"/>
              <a:t>d",&amp;u.id</a:t>
            </a:r>
            <a:r>
              <a:rPr lang="en-IN" sz="3500" dirty="0"/>
              <a:t>);//Initialization</a:t>
            </a:r>
          </a:p>
          <a:p>
            <a:pPr marL="0" indent="0">
              <a:buNone/>
            </a:pPr>
            <a:r>
              <a:rPr lang="en-IN" sz="3500" dirty="0"/>
              <a:t>	</a:t>
            </a:r>
            <a:r>
              <a:rPr lang="en-IN" sz="3500" dirty="0" err="1"/>
              <a:t>printf</a:t>
            </a:r>
            <a:r>
              <a:rPr lang="en-IN" sz="3500" dirty="0"/>
              <a:t>("\n Entered id is:%</a:t>
            </a:r>
            <a:r>
              <a:rPr lang="en-IN" sz="3500" dirty="0" err="1"/>
              <a:t>d",u.id</a:t>
            </a:r>
            <a:r>
              <a:rPr lang="en-IN" sz="3500" dirty="0"/>
              <a:t>);//Accessing</a:t>
            </a:r>
          </a:p>
          <a:p>
            <a:pPr marL="0" indent="0">
              <a:buNone/>
            </a:pPr>
            <a:r>
              <a:rPr lang="en-IN" sz="3500" dirty="0"/>
              <a:t>	</a:t>
            </a:r>
            <a:r>
              <a:rPr lang="en-IN" sz="3500" dirty="0" err="1"/>
              <a:t>printf</a:t>
            </a:r>
            <a:r>
              <a:rPr lang="en-IN" sz="3500" dirty="0"/>
              <a:t>("\n Enter salary:");</a:t>
            </a:r>
          </a:p>
          <a:p>
            <a:pPr marL="0" indent="0">
              <a:buNone/>
            </a:pPr>
            <a:r>
              <a:rPr lang="en-IN" sz="3500" dirty="0"/>
              <a:t>	</a:t>
            </a:r>
            <a:r>
              <a:rPr lang="en-IN" sz="3500" dirty="0" err="1"/>
              <a:t>scanf</a:t>
            </a:r>
            <a:r>
              <a:rPr lang="en-IN" sz="3500" dirty="0"/>
              <a:t>("%f",&amp;</a:t>
            </a:r>
            <a:r>
              <a:rPr lang="en-IN" sz="3500" dirty="0" err="1"/>
              <a:t>u.salary</a:t>
            </a:r>
            <a:r>
              <a:rPr lang="en-IN" sz="3500" dirty="0"/>
              <a:t>);//Initialization</a:t>
            </a:r>
          </a:p>
          <a:p>
            <a:pPr marL="0" indent="0">
              <a:buNone/>
            </a:pPr>
            <a:r>
              <a:rPr lang="en-IN" sz="3500" dirty="0"/>
              <a:t>	</a:t>
            </a:r>
            <a:r>
              <a:rPr lang="en-IN" sz="3500" dirty="0" err="1"/>
              <a:t>printf</a:t>
            </a:r>
            <a:r>
              <a:rPr lang="en-IN" sz="3500" dirty="0"/>
              <a:t>("\n Entered salary is:%.2f",u.salary);//Accessing</a:t>
            </a:r>
          </a:p>
          <a:p>
            <a:pPr marL="0" indent="0">
              <a:buNone/>
            </a:pPr>
            <a:r>
              <a:rPr lang="en-IN" sz="3500" dirty="0"/>
              <a:t>	return 0;</a:t>
            </a:r>
          </a:p>
          <a:p>
            <a:pPr marL="0" indent="0">
              <a:buNone/>
            </a:pPr>
            <a:r>
              <a:rPr lang="en-IN" sz="3500" dirty="0"/>
              <a:t>}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="" xmlns:p14="http://schemas.microsoft.com/office/powerpoint/2010/main" val="33995236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396552" y="-171400"/>
            <a:ext cx="8229600" cy="1143000"/>
          </a:xfrm>
        </p:spPr>
        <p:txBody>
          <a:bodyPr>
            <a:normAutofit/>
          </a:bodyPr>
          <a:lstStyle/>
          <a:p>
            <a:r>
              <a:rPr lang="en-IN" sz="2400" dirty="0" smtClean="0"/>
              <a:t>WAP to read and display n number of records using Array of Unions</a:t>
            </a:r>
            <a:endParaRPr lang="en-IN" sz="24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764704"/>
            <a:ext cx="4038600" cy="5361459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IN" dirty="0"/>
              <a:t>#include&lt;</a:t>
            </a:r>
            <a:r>
              <a:rPr lang="en-IN" dirty="0" err="1"/>
              <a:t>stdio.h</a:t>
            </a:r>
            <a:r>
              <a:rPr lang="en-IN" dirty="0"/>
              <a:t>&gt;</a:t>
            </a:r>
          </a:p>
          <a:p>
            <a:pPr marL="0" indent="0">
              <a:buNone/>
            </a:pPr>
            <a:r>
              <a:rPr lang="en-IN" dirty="0"/>
              <a:t>union employee</a:t>
            </a:r>
          </a:p>
          <a:p>
            <a:pPr marL="0" indent="0">
              <a:buNone/>
            </a:pPr>
            <a:r>
              <a:rPr lang="en-IN" dirty="0"/>
              <a:t>{</a:t>
            </a:r>
          </a:p>
          <a:p>
            <a:pPr marL="0" indent="0">
              <a:buNone/>
            </a:pPr>
            <a:r>
              <a:rPr lang="en-IN" dirty="0"/>
              <a:t>	char name[30];</a:t>
            </a:r>
          </a:p>
          <a:p>
            <a:pPr marL="0" indent="0">
              <a:buNone/>
            </a:pPr>
            <a:r>
              <a:rPr lang="en-IN" dirty="0"/>
              <a:t>	</a:t>
            </a:r>
            <a:r>
              <a:rPr lang="en-IN" dirty="0" err="1"/>
              <a:t>int</a:t>
            </a:r>
            <a:r>
              <a:rPr lang="en-IN" dirty="0"/>
              <a:t> id;</a:t>
            </a:r>
          </a:p>
          <a:p>
            <a:pPr marL="0" indent="0">
              <a:buNone/>
            </a:pPr>
            <a:r>
              <a:rPr lang="en-IN" dirty="0"/>
              <a:t>	float salary;</a:t>
            </a:r>
          </a:p>
          <a:p>
            <a:pPr marL="0" indent="0">
              <a:buNone/>
            </a:pPr>
            <a:r>
              <a:rPr lang="en-IN" dirty="0"/>
              <a:t>}u[100];</a:t>
            </a:r>
          </a:p>
          <a:p>
            <a:pPr marL="0" indent="0">
              <a:buNone/>
            </a:pPr>
            <a:r>
              <a:rPr lang="en-IN" dirty="0" err="1"/>
              <a:t>int</a:t>
            </a:r>
            <a:r>
              <a:rPr lang="en-IN" dirty="0"/>
              <a:t> main()</a:t>
            </a:r>
          </a:p>
          <a:p>
            <a:pPr marL="0" indent="0">
              <a:buNone/>
            </a:pPr>
            <a:r>
              <a:rPr lang="en-IN" dirty="0"/>
              <a:t>{</a:t>
            </a:r>
          </a:p>
          <a:p>
            <a:pPr marL="0" indent="0">
              <a:buNone/>
            </a:pPr>
            <a:r>
              <a:rPr lang="en-IN" dirty="0"/>
              <a:t>	//union employee u[100];</a:t>
            </a:r>
          </a:p>
          <a:p>
            <a:pPr marL="0" indent="0">
              <a:buNone/>
            </a:pPr>
            <a:r>
              <a:rPr lang="en-IN" dirty="0"/>
              <a:t>	</a:t>
            </a:r>
            <a:r>
              <a:rPr lang="en-IN" dirty="0" err="1"/>
              <a:t>int</a:t>
            </a:r>
            <a:r>
              <a:rPr lang="en-IN" dirty="0"/>
              <a:t> </a:t>
            </a:r>
            <a:r>
              <a:rPr lang="en-IN" dirty="0" err="1"/>
              <a:t>n,i</a:t>
            </a:r>
            <a:r>
              <a:rPr lang="en-IN" dirty="0"/>
              <a:t>;</a:t>
            </a:r>
          </a:p>
          <a:p>
            <a:pPr marL="0" indent="0">
              <a:buNone/>
            </a:pPr>
            <a:r>
              <a:rPr lang="en-IN" dirty="0"/>
              <a:t>	</a:t>
            </a:r>
            <a:r>
              <a:rPr lang="en-IN" dirty="0" err="1"/>
              <a:t>printf</a:t>
            </a:r>
            <a:r>
              <a:rPr lang="en-IN" dirty="0"/>
              <a:t>("\n Enter value of n:");</a:t>
            </a:r>
          </a:p>
          <a:p>
            <a:pPr marL="0" indent="0">
              <a:buNone/>
            </a:pPr>
            <a:r>
              <a:rPr lang="en-IN" dirty="0"/>
              <a:t>	</a:t>
            </a:r>
            <a:r>
              <a:rPr lang="en-IN" dirty="0" err="1"/>
              <a:t>scanf</a:t>
            </a:r>
            <a:r>
              <a:rPr lang="en-IN" dirty="0"/>
              <a:t>("%</a:t>
            </a:r>
            <a:r>
              <a:rPr lang="en-IN" dirty="0" err="1"/>
              <a:t>d",&amp;n</a:t>
            </a:r>
            <a:r>
              <a:rPr lang="en-IN" dirty="0"/>
              <a:t>);</a:t>
            </a:r>
          </a:p>
          <a:p>
            <a:pPr marL="0" indent="0">
              <a:buNone/>
            </a:pPr>
            <a:r>
              <a:rPr lang="en-IN" dirty="0"/>
              <a:t>	</a:t>
            </a:r>
            <a:r>
              <a:rPr lang="en-IN" dirty="0" err="1"/>
              <a:t>fflush</a:t>
            </a:r>
            <a:r>
              <a:rPr lang="en-IN" dirty="0"/>
              <a:t>(</a:t>
            </a:r>
            <a:r>
              <a:rPr lang="en-IN" dirty="0" err="1"/>
              <a:t>stdin</a:t>
            </a:r>
            <a:r>
              <a:rPr lang="en-IN" dirty="0"/>
              <a:t>);</a:t>
            </a:r>
          </a:p>
          <a:p>
            <a:pPr marL="0" indent="0">
              <a:buNone/>
            </a:pPr>
            <a:r>
              <a:rPr lang="en-IN" dirty="0"/>
              <a:t>	for(</a:t>
            </a:r>
            <a:r>
              <a:rPr lang="en-IN" dirty="0" err="1"/>
              <a:t>i</a:t>
            </a:r>
            <a:r>
              <a:rPr lang="en-IN" dirty="0"/>
              <a:t>=0;i&lt;</a:t>
            </a:r>
            <a:r>
              <a:rPr lang="en-IN" dirty="0" err="1"/>
              <a:t>n;i</a:t>
            </a:r>
            <a:r>
              <a:rPr lang="en-IN" dirty="0"/>
              <a:t>++)</a:t>
            </a:r>
          </a:p>
          <a:p>
            <a:pPr marL="0" indent="0">
              <a:buNone/>
            </a:pPr>
            <a:r>
              <a:rPr lang="en-IN" dirty="0"/>
              <a:t>	{</a:t>
            </a:r>
          </a:p>
          <a:p>
            <a:pPr marL="0" indent="0">
              <a:buNone/>
            </a:pPr>
            <a:r>
              <a:rPr lang="en-IN" dirty="0"/>
              <a:t>	</a:t>
            </a:r>
            <a:r>
              <a:rPr lang="en-IN" dirty="0" err="1"/>
              <a:t>printf</a:t>
            </a:r>
            <a:r>
              <a:rPr lang="en-IN" dirty="0"/>
              <a:t>("\n Enter name:");</a:t>
            </a:r>
          </a:p>
          <a:p>
            <a:pPr marL="0" indent="0">
              <a:buNone/>
            </a:pPr>
            <a:r>
              <a:rPr lang="en-IN" dirty="0"/>
              <a:t>	</a:t>
            </a:r>
            <a:r>
              <a:rPr lang="en-IN" dirty="0" err="1"/>
              <a:t>fflush</a:t>
            </a:r>
            <a:r>
              <a:rPr lang="en-IN" dirty="0"/>
              <a:t>(</a:t>
            </a:r>
            <a:r>
              <a:rPr lang="en-IN" dirty="0" err="1"/>
              <a:t>stdin</a:t>
            </a:r>
            <a:r>
              <a:rPr lang="en-IN" dirty="0"/>
              <a:t>);</a:t>
            </a:r>
          </a:p>
          <a:p>
            <a:pPr marL="0" indent="0">
              <a:buNone/>
            </a:pPr>
            <a:r>
              <a:rPr lang="en-IN" dirty="0"/>
              <a:t>	gets(u[</a:t>
            </a:r>
            <a:r>
              <a:rPr lang="en-IN" dirty="0" err="1"/>
              <a:t>i</a:t>
            </a:r>
            <a:r>
              <a:rPr lang="en-IN" dirty="0"/>
              <a:t>].name);</a:t>
            </a:r>
          </a:p>
          <a:p>
            <a:endParaRPr lang="en-IN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648200" y="764704"/>
            <a:ext cx="4038600" cy="5361459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IN" dirty="0"/>
              <a:t>	</a:t>
            </a:r>
            <a:r>
              <a:rPr lang="en-IN" dirty="0" err="1"/>
              <a:t>printf</a:t>
            </a:r>
            <a:r>
              <a:rPr lang="en-IN" dirty="0"/>
              <a:t>("\n Entered name is:%</a:t>
            </a:r>
            <a:r>
              <a:rPr lang="en-IN" dirty="0" err="1"/>
              <a:t>s",u</a:t>
            </a:r>
            <a:r>
              <a:rPr lang="en-IN" dirty="0"/>
              <a:t>[</a:t>
            </a:r>
            <a:r>
              <a:rPr lang="en-IN" dirty="0" err="1"/>
              <a:t>i</a:t>
            </a:r>
            <a:r>
              <a:rPr lang="en-IN" dirty="0"/>
              <a:t>].name);</a:t>
            </a:r>
          </a:p>
          <a:p>
            <a:pPr marL="0" indent="0">
              <a:buNone/>
            </a:pPr>
            <a:r>
              <a:rPr lang="en-IN" dirty="0"/>
              <a:t>	</a:t>
            </a:r>
            <a:r>
              <a:rPr lang="en-IN" dirty="0" err="1"/>
              <a:t>printf</a:t>
            </a:r>
            <a:r>
              <a:rPr lang="en-IN" dirty="0"/>
              <a:t>("\n Enter id:");</a:t>
            </a:r>
          </a:p>
          <a:p>
            <a:pPr marL="0" indent="0">
              <a:buNone/>
            </a:pPr>
            <a:r>
              <a:rPr lang="en-IN" dirty="0"/>
              <a:t>	</a:t>
            </a:r>
            <a:r>
              <a:rPr lang="en-IN" dirty="0" err="1"/>
              <a:t>fflush</a:t>
            </a:r>
            <a:r>
              <a:rPr lang="en-IN" dirty="0"/>
              <a:t>(</a:t>
            </a:r>
            <a:r>
              <a:rPr lang="en-IN" dirty="0" err="1"/>
              <a:t>stdin</a:t>
            </a:r>
            <a:r>
              <a:rPr lang="en-IN" dirty="0"/>
              <a:t>);</a:t>
            </a:r>
          </a:p>
          <a:p>
            <a:pPr marL="0" indent="0">
              <a:buNone/>
            </a:pPr>
            <a:r>
              <a:rPr lang="en-IN" dirty="0"/>
              <a:t>	</a:t>
            </a:r>
            <a:r>
              <a:rPr lang="en-IN" dirty="0" err="1"/>
              <a:t>scanf</a:t>
            </a:r>
            <a:r>
              <a:rPr lang="en-IN" dirty="0"/>
              <a:t>("%</a:t>
            </a:r>
            <a:r>
              <a:rPr lang="en-IN" dirty="0" err="1"/>
              <a:t>d",&amp;u</a:t>
            </a:r>
            <a:r>
              <a:rPr lang="en-IN" dirty="0"/>
              <a:t>[</a:t>
            </a:r>
            <a:r>
              <a:rPr lang="en-IN" dirty="0" err="1"/>
              <a:t>i</a:t>
            </a:r>
            <a:r>
              <a:rPr lang="en-IN" dirty="0"/>
              <a:t>].id);</a:t>
            </a:r>
          </a:p>
          <a:p>
            <a:pPr marL="0" indent="0">
              <a:buNone/>
            </a:pPr>
            <a:r>
              <a:rPr lang="en-IN" dirty="0"/>
              <a:t>	</a:t>
            </a:r>
            <a:r>
              <a:rPr lang="en-IN" dirty="0" err="1"/>
              <a:t>printf</a:t>
            </a:r>
            <a:r>
              <a:rPr lang="en-IN" dirty="0"/>
              <a:t>("\n Entered id is:%</a:t>
            </a:r>
            <a:r>
              <a:rPr lang="en-IN" dirty="0" err="1"/>
              <a:t>d",u</a:t>
            </a:r>
            <a:r>
              <a:rPr lang="en-IN" dirty="0"/>
              <a:t>[</a:t>
            </a:r>
            <a:r>
              <a:rPr lang="en-IN" dirty="0" err="1"/>
              <a:t>i</a:t>
            </a:r>
            <a:r>
              <a:rPr lang="en-IN" dirty="0"/>
              <a:t>].id);</a:t>
            </a:r>
          </a:p>
          <a:p>
            <a:pPr marL="0" indent="0">
              <a:buNone/>
            </a:pPr>
            <a:r>
              <a:rPr lang="en-IN" dirty="0"/>
              <a:t>	</a:t>
            </a:r>
            <a:r>
              <a:rPr lang="en-IN" dirty="0" err="1"/>
              <a:t>printf</a:t>
            </a:r>
            <a:r>
              <a:rPr lang="en-IN" dirty="0"/>
              <a:t>("\n Enter salary:");</a:t>
            </a:r>
          </a:p>
          <a:p>
            <a:pPr marL="0" indent="0">
              <a:buNone/>
            </a:pPr>
            <a:r>
              <a:rPr lang="en-IN" dirty="0"/>
              <a:t>	</a:t>
            </a:r>
            <a:r>
              <a:rPr lang="en-IN" dirty="0" err="1"/>
              <a:t>fflush</a:t>
            </a:r>
            <a:r>
              <a:rPr lang="en-IN" dirty="0"/>
              <a:t>(</a:t>
            </a:r>
            <a:r>
              <a:rPr lang="en-IN" dirty="0" err="1"/>
              <a:t>stdin</a:t>
            </a:r>
            <a:r>
              <a:rPr lang="en-IN" dirty="0"/>
              <a:t>);</a:t>
            </a:r>
          </a:p>
          <a:p>
            <a:pPr marL="0" indent="0">
              <a:buNone/>
            </a:pPr>
            <a:r>
              <a:rPr lang="en-IN" dirty="0"/>
              <a:t>	</a:t>
            </a:r>
            <a:r>
              <a:rPr lang="en-IN" dirty="0" err="1"/>
              <a:t>scanf</a:t>
            </a:r>
            <a:r>
              <a:rPr lang="en-IN" dirty="0"/>
              <a:t>("%</a:t>
            </a:r>
            <a:r>
              <a:rPr lang="en-IN" dirty="0" err="1"/>
              <a:t>f",&amp;u</a:t>
            </a:r>
            <a:r>
              <a:rPr lang="en-IN" dirty="0"/>
              <a:t>[</a:t>
            </a:r>
            <a:r>
              <a:rPr lang="en-IN" dirty="0" err="1"/>
              <a:t>i</a:t>
            </a:r>
            <a:r>
              <a:rPr lang="en-IN" dirty="0"/>
              <a:t>].salary);</a:t>
            </a:r>
          </a:p>
          <a:p>
            <a:pPr marL="0" indent="0">
              <a:buNone/>
            </a:pPr>
            <a:r>
              <a:rPr lang="en-IN" dirty="0"/>
              <a:t>	</a:t>
            </a:r>
            <a:r>
              <a:rPr lang="en-IN" dirty="0" err="1"/>
              <a:t>printf</a:t>
            </a:r>
            <a:r>
              <a:rPr lang="en-IN" dirty="0"/>
              <a:t>("\n Entered salary is:%.2f",u[</a:t>
            </a:r>
            <a:r>
              <a:rPr lang="en-IN" dirty="0" err="1"/>
              <a:t>i</a:t>
            </a:r>
            <a:r>
              <a:rPr lang="en-IN" dirty="0"/>
              <a:t>].salary);</a:t>
            </a:r>
          </a:p>
          <a:p>
            <a:pPr marL="0" indent="0">
              <a:buNone/>
            </a:pPr>
            <a:r>
              <a:rPr lang="en-IN" dirty="0"/>
              <a:t>    }</a:t>
            </a:r>
          </a:p>
          <a:p>
            <a:pPr marL="0" indent="0">
              <a:buNone/>
            </a:pPr>
            <a:r>
              <a:rPr lang="en-IN" dirty="0"/>
              <a:t>	return 0;</a:t>
            </a:r>
          </a:p>
          <a:p>
            <a:pPr marL="0" indent="0">
              <a:buNone/>
            </a:pPr>
            <a:r>
              <a:rPr lang="en-IN" dirty="0"/>
              <a:t>}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="" xmlns:p14="http://schemas.microsoft.com/office/powerpoint/2010/main" val="245222910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387424"/>
            <a:ext cx="8229600" cy="1143000"/>
          </a:xfrm>
        </p:spPr>
        <p:txBody>
          <a:bodyPr>
            <a:normAutofit/>
          </a:bodyPr>
          <a:lstStyle/>
          <a:p>
            <a:r>
              <a:rPr lang="en-IN" sz="3200" dirty="0" smtClean="0"/>
              <a:t>Difference between structure and union</a:t>
            </a:r>
            <a:endParaRPr lang="en-IN" sz="3200" dirty="0"/>
          </a:p>
        </p:txBody>
      </p:sp>
      <p:pic>
        <p:nvPicPr>
          <p:cNvPr id="2050" name="Picture 2" descr="https://media.geeksforgeeks.org/wp-content/uploads/Structure-vs-Union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755576"/>
            <a:ext cx="8496944" cy="555374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94540062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44" y="-315416"/>
            <a:ext cx="8229600" cy="1143000"/>
          </a:xfrm>
        </p:spPr>
        <p:txBody>
          <a:bodyPr>
            <a:normAutofit/>
          </a:bodyPr>
          <a:lstStyle/>
          <a:p>
            <a:r>
              <a:rPr lang="en-IN" sz="2800" dirty="0" smtClean="0"/>
              <a:t>Similarities between structure and union</a:t>
            </a:r>
            <a:endParaRPr lang="en-IN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827584"/>
            <a:ext cx="8229600" cy="4525963"/>
          </a:xfrm>
        </p:spPr>
        <p:txBody>
          <a:bodyPr>
            <a:normAutofit fontScale="70000" lnSpcReduction="20000"/>
          </a:bodyPr>
          <a:lstStyle/>
          <a:p>
            <a:r>
              <a:rPr lang="en-IN" dirty="0"/>
              <a:t>Both are user-defined data types used to store data of different types as a single unit.</a:t>
            </a:r>
          </a:p>
          <a:p>
            <a:r>
              <a:rPr lang="en-IN" dirty="0"/>
              <a:t>Their members can be objects of any type, including other structures and unions or arrays. A member can also consist of a bit field.</a:t>
            </a:r>
          </a:p>
          <a:p>
            <a:r>
              <a:rPr lang="en-IN" dirty="0"/>
              <a:t>Both structures and unions support only assignment = and </a:t>
            </a:r>
            <a:r>
              <a:rPr lang="en-IN" dirty="0" err="1"/>
              <a:t>sizeof</a:t>
            </a:r>
            <a:r>
              <a:rPr lang="en-IN" dirty="0"/>
              <a:t> operators. The two structures or unions in the assignment must have the same members and member types.</a:t>
            </a:r>
          </a:p>
          <a:p>
            <a:r>
              <a:rPr lang="en-IN" dirty="0"/>
              <a:t>A structure or a union can be passed by value to functions and returned by value by functions. The argument must have the same type as the function parameter. A structure or union is passed by value just like a scalar variable as a corresponding parameter.</a:t>
            </a:r>
          </a:p>
          <a:p>
            <a:r>
              <a:rPr lang="en-IN" dirty="0"/>
              <a:t>‘.’ operator is used for accessing members.</a:t>
            </a:r>
          </a:p>
        </p:txBody>
      </p:sp>
    </p:spTree>
    <p:extLst>
      <p:ext uri="{BB962C8B-B14F-4D97-AF65-F5344CB8AC3E}">
        <p14:creationId xmlns="" xmlns:p14="http://schemas.microsoft.com/office/powerpoint/2010/main" val="167821440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will be the size of the following structure?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>
              <a:buNone/>
            </a:pPr>
            <a:r>
              <a:rPr lang="en-US" dirty="0" err="1" smtClean="0"/>
              <a:t>struct</a:t>
            </a:r>
            <a:r>
              <a:rPr lang="en-US" dirty="0" smtClean="0"/>
              <a:t> demo</a:t>
            </a:r>
          </a:p>
          <a:p>
            <a:pPr>
              <a:buNone/>
            </a:pPr>
            <a:r>
              <a:rPr lang="en-US" dirty="0" smtClean="0"/>
              <a:t>{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err="1" smtClean="0"/>
              <a:t>int</a:t>
            </a:r>
            <a:r>
              <a:rPr lang="en-US" dirty="0" smtClean="0"/>
              <a:t> a; </a:t>
            </a:r>
          </a:p>
          <a:p>
            <a:pPr>
              <a:buNone/>
            </a:pPr>
            <a:r>
              <a:rPr lang="en-US" dirty="0" smtClean="0"/>
              <a:t>char b; </a:t>
            </a:r>
          </a:p>
          <a:p>
            <a:pPr>
              <a:buNone/>
            </a:pPr>
            <a:r>
              <a:rPr lang="en-US" dirty="0" smtClean="0"/>
              <a:t>float c; </a:t>
            </a:r>
          </a:p>
          <a:p>
            <a:pPr>
              <a:buNone/>
            </a:pPr>
            <a:r>
              <a:rPr lang="en-US" dirty="0" smtClean="0"/>
              <a:t>}</a:t>
            </a:r>
          </a:p>
          <a:p>
            <a:pPr>
              <a:buNone/>
            </a:pPr>
            <a:endParaRPr lang="en-US" dirty="0" smtClean="0"/>
          </a:p>
          <a:p>
            <a:pPr marL="514350" indent="-514350">
              <a:buAutoNum type="alphaUcPeriod"/>
            </a:pPr>
            <a:r>
              <a:rPr lang="en-US" dirty="0" smtClean="0"/>
              <a:t>12</a:t>
            </a:r>
          </a:p>
          <a:p>
            <a:pPr marL="514350" indent="-514350">
              <a:buAutoNum type="alphaUcPeriod"/>
            </a:pPr>
            <a:r>
              <a:rPr lang="en-US" dirty="0" smtClean="0"/>
              <a:t> 8</a:t>
            </a:r>
          </a:p>
          <a:p>
            <a:pPr marL="514350" indent="-514350">
              <a:buAutoNum type="alphaUcPeriod"/>
            </a:pPr>
            <a:r>
              <a:rPr lang="en-US" dirty="0" smtClean="0"/>
              <a:t>10</a:t>
            </a:r>
          </a:p>
          <a:p>
            <a:pPr marL="514350" indent="-514350">
              <a:buAutoNum type="alphaUcPeriod"/>
            </a:pPr>
            <a:r>
              <a:rPr lang="en-US" dirty="0" smtClean="0"/>
              <a:t>9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Nested Structure</a:t>
            </a:r>
          </a:p>
          <a:p>
            <a:r>
              <a:rPr lang="en-US" dirty="0" smtClean="0"/>
              <a:t>Union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is the output of this program?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en-US" dirty="0" smtClean="0"/>
              <a:t>    #include &lt;</a:t>
            </a:r>
            <a:r>
              <a:rPr lang="en-US" dirty="0" err="1" smtClean="0"/>
              <a:t>stdio.h</a:t>
            </a:r>
            <a:r>
              <a:rPr lang="en-US" dirty="0" smtClean="0"/>
              <a:t>&gt; </a:t>
            </a:r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dirty="0" err="1" smtClean="0"/>
              <a:t>int</a:t>
            </a:r>
            <a:r>
              <a:rPr lang="en-US" dirty="0" smtClean="0"/>
              <a:t> main()</a:t>
            </a:r>
          </a:p>
          <a:p>
            <a:pPr>
              <a:buNone/>
            </a:pPr>
            <a:r>
              <a:rPr lang="en-US" dirty="0" smtClean="0"/>
              <a:t>    { </a:t>
            </a:r>
            <a:r>
              <a:rPr lang="en-US" dirty="0" err="1" smtClean="0"/>
              <a:t>struct</a:t>
            </a:r>
            <a:r>
              <a:rPr lang="en-US" dirty="0" smtClean="0"/>
              <a:t> </a:t>
            </a:r>
            <a:r>
              <a:rPr lang="en-US" dirty="0" err="1" smtClean="0"/>
              <a:t>simp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    { 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= 6;</a:t>
            </a:r>
          </a:p>
          <a:p>
            <a:pPr>
              <a:buNone/>
            </a:pPr>
            <a:r>
              <a:rPr lang="en-US" dirty="0" smtClean="0"/>
              <a:t>     char city[] = "</a:t>
            </a:r>
            <a:r>
              <a:rPr lang="en-US" dirty="0" err="1" smtClean="0"/>
              <a:t>chennai</a:t>
            </a:r>
            <a:r>
              <a:rPr lang="en-US" dirty="0" smtClean="0"/>
              <a:t>";</a:t>
            </a:r>
          </a:p>
          <a:p>
            <a:pPr>
              <a:buNone/>
            </a:pPr>
            <a:r>
              <a:rPr lang="en-US" dirty="0" smtClean="0"/>
              <a:t>     };</a:t>
            </a:r>
          </a:p>
          <a:p>
            <a:pPr>
              <a:buNone/>
            </a:pPr>
            <a:r>
              <a:rPr lang="en-US" dirty="0" smtClean="0"/>
              <a:t>     </a:t>
            </a:r>
            <a:r>
              <a:rPr lang="en-US" dirty="0" err="1" smtClean="0"/>
              <a:t>struct</a:t>
            </a:r>
            <a:r>
              <a:rPr lang="en-US" dirty="0" smtClean="0"/>
              <a:t> </a:t>
            </a:r>
            <a:r>
              <a:rPr lang="en-US" dirty="0" err="1" smtClean="0"/>
              <a:t>simp</a:t>
            </a:r>
            <a:r>
              <a:rPr lang="en-US" dirty="0" smtClean="0"/>
              <a:t> s1; </a:t>
            </a:r>
          </a:p>
          <a:p>
            <a:pPr>
              <a:buNone/>
            </a:pPr>
            <a:r>
              <a:rPr lang="en-US" dirty="0" smtClean="0"/>
              <a:t>     </a:t>
            </a:r>
            <a:r>
              <a:rPr lang="en-US" dirty="0" err="1" smtClean="0"/>
              <a:t>printf</a:t>
            </a:r>
            <a:r>
              <a:rPr lang="en-US" dirty="0" smtClean="0"/>
              <a:t>("%d",s1.city); </a:t>
            </a:r>
          </a:p>
          <a:p>
            <a:pPr>
              <a:buNone/>
            </a:pPr>
            <a:r>
              <a:rPr lang="en-US" dirty="0" smtClean="0"/>
              <a:t>     </a:t>
            </a:r>
            <a:r>
              <a:rPr lang="en-US" dirty="0" err="1" smtClean="0"/>
              <a:t>printf</a:t>
            </a:r>
            <a:r>
              <a:rPr lang="en-US" dirty="0" smtClean="0"/>
              <a:t>("%d", s1.i);</a:t>
            </a:r>
          </a:p>
          <a:p>
            <a:pPr>
              <a:buNone/>
            </a:pPr>
            <a:r>
              <a:rPr lang="en-US" dirty="0" smtClean="0"/>
              <a:t>     return 0;</a:t>
            </a:r>
          </a:p>
          <a:p>
            <a:pPr>
              <a:buNone/>
            </a:pPr>
            <a:r>
              <a:rPr lang="en-US" dirty="0" smtClean="0"/>
              <a:t>     }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  A. </a:t>
            </a:r>
            <a:r>
              <a:rPr lang="en-US" dirty="0" err="1" smtClean="0"/>
              <a:t>chennai</a:t>
            </a:r>
            <a:r>
              <a:rPr lang="en-US" dirty="0" smtClean="0"/>
              <a:t> 6</a:t>
            </a:r>
            <a:br>
              <a:rPr lang="en-US" dirty="0" smtClean="0"/>
            </a:br>
            <a:r>
              <a:rPr lang="en-US" dirty="0" smtClean="0"/>
              <a:t>B. Nothing will be displayed</a:t>
            </a:r>
            <a:br>
              <a:rPr lang="en-US" dirty="0" smtClean="0"/>
            </a:br>
            <a:r>
              <a:rPr lang="en-US" dirty="0" smtClean="0"/>
              <a:t>C. Runtime Error</a:t>
            </a:r>
            <a:br>
              <a:rPr lang="en-US" dirty="0" smtClean="0"/>
            </a:br>
            <a:r>
              <a:rPr lang="en-US" dirty="0" smtClean="0"/>
              <a:t>D. Compilation Error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noFill/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Nested Structure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IN" dirty="0" smtClean="0"/>
              <a:t>Nested structures are structures as member of another structure. </a:t>
            </a:r>
          </a:p>
          <a:p>
            <a:r>
              <a:rPr lang="en-IN" dirty="0" smtClean="0"/>
              <a:t>We can also take objects of one structure as member in another structure.</a:t>
            </a:r>
          </a:p>
          <a:p>
            <a:r>
              <a:rPr lang="en-IN" dirty="0" smtClean="0"/>
              <a:t>Thus, a structure within a structure can be used to create complex data application.</a:t>
            </a:r>
          </a:p>
          <a:p>
            <a:r>
              <a:rPr lang="en-IN" dirty="0" smtClean="0"/>
              <a:t>Dot operator is used twice because we are accessing first structure through the object of second structure.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noFill/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Nested Structure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IN" dirty="0" smtClean="0"/>
              <a:t>Two ways of declaring structure within structure or Nested structure:</a:t>
            </a:r>
          </a:p>
          <a:p>
            <a:r>
              <a:rPr lang="en-IN" dirty="0" smtClean="0"/>
              <a:t>Declare two separate structures</a:t>
            </a:r>
          </a:p>
          <a:p>
            <a:r>
              <a:rPr lang="en-IN" dirty="0" smtClean="0"/>
              <a:t>Embedded structures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-243408"/>
            <a:ext cx="8229600" cy="1143000"/>
          </a:xfrm>
          <a:noFill/>
        </p:spPr>
        <p:txBody>
          <a:bodyPr>
            <a:normAutofit/>
          </a:bodyPr>
          <a:lstStyle/>
          <a:p>
            <a:r>
              <a:rPr lang="en-US" sz="3200" dirty="0" smtClean="0"/>
              <a:t>Example-1-Declare two separate structures(standalone structures)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dirty="0" err="1" smtClean="0"/>
              <a:t>struct</a:t>
            </a:r>
            <a:r>
              <a:rPr lang="en-US" dirty="0" smtClean="0"/>
              <a:t> Date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{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dd</a:t>
            </a:r>
            <a:r>
              <a:rPr lang="en-US" dirty="0" smtClean="0"/>
              <a:t>;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err="1" smtClean="0"/>
              <a:t>int</a:t>
            </a:r>
            <a:r>
              <a:rPr lang="en-US" dirty="0" smtClean="0"/>
              <a:t> mm;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yy</a:t>
            </a:r>
            <a:r>
              <a:rPr lang="en-US" dirty="0" smtClean="0"/>
              <a:t>;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};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 smtClean="0"/>
              <a:t>struct</a:t>
            </a:r>
            <a:r>
              <a:rPr lang="en-US" dirty="0" smtClean="0"/>
              <a:t> Student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{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char name[20];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rollno</a:t>
            </a:r>
            <a:r>
              <a:rPr lang="en-US" dirty="0" smtClean="0"/>
              <a:t>;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err="1" smtClean="0"/>
              <a:t>int</a:t>
            </a:r>
            <a:r>
              <a:rPr lang="en-US" dirty="0" smtClean="0"/>
              <a:t> marks;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err="1" smtClean="0"/>
              <a:t>struct</a:t>
            </a:r>
            <a:r>
              <a:rPr lang="en-US" dirty="0" smtClean="0"/>
              <a:t> Date dob;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};</a:t>
            </a:r>
          </a:p>
          <a:p>
            <a:pPr marL="0" indent="0">
              <a:buNone/>
            </a:pPr>
            <a:r>
              <a:rPr lang="en-US" dirty="0" smtClean="0"/>
              <a:t>Here structure Student is nesting structure and structure date is nested structure</a:t>
            </a:r>
          </a:p>
        </p:txBody>
      </p:sp>
    </p:spTree>
    <p:extLst>
      <p:ext uri="{BB962C8B-B14F-4D97-AF65-F5344CB8AC3E}">
        <p14:creationId xmlns="" xmlns:p14="http://schemas.microsoft.com/office/powerpoint/2010/main" val="2510864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1039" y="-387424"/>
            <a:ext cx="8229600" cy="1143000"/>
          </a:xfrm>
        </p:spPr>
        <p:txBody>
          <a:bodyPr>
            <a:normAutofit/>
          </a:bodyPr>
          <a:lstStyle/>
          <a:p>
            <a:r>
              <a:rPr lang="en-IN" sz="2000" dirty="0" smtClean="0"/>
              <a:t>Program example-1 Nested structure-</a:t>
            </a:r>
            <a:r>
              <a:rPr lang="en-US" sz="2000" dirty="0" smtClean="0"/>
              <a:t>Declare </a:t>
            </a:r>
            <a:r>
              <a:rPr lang="en-US" sz="2000" dirty="0"/>
              <a:t>two separate structures(standalone structures)</a:t>
            </a:r>
            <a:endParaRPr lang="en-IN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620688"/>
            <a:ext cx="4038600" cy="5505475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IN" sz="1200" dirty="0"/>
              <a:t>#include&lt;</a:t>
            </a:r>
            <a:r>
              <a:rPr lang="en-IN" sz="1200" dirty="0" err="1"/>
              <a:t>stdio.h</a:t>
            </a:r>
            <a:r>
              <a:rPr lang="en-IN" sz="1200" dirty="0"/>
              <a:t>&gt;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IN" sz="1200" dirty="0"/>
              <a:t>	</a:t>
            </a:r>
            <a:r>
              <a:rPr lang="en-IN" sz="1200" dirty="0" err="1"/>
              <a:t>struct</a:t>
            </a:r>
            <a:r>
              <a:rPr lang="en-IN" sz="1200" dirty="0"/>
              <a:t> Address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IN" sz="1200" dirty="0"/>
              <a:t>      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IN" sz="1200" dirty="0"/>
              <a:t>              char </a:t>
            </a:r>
            <a:r>
              <a:rPr lang="en-IN" sz="1200" dirty="0" err="1"/>
              <a:t>Housename</a:t>
            </a:r>
            <a:r>
              <a:rPr lang="en-IN" sz="1200" dirty="0"/>
              <a:t>[25];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IN" sz="1200" dirty="0"/>
              <a:t>              char City[25];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IN" sz="1200" dirty="0"/>
              <a:t>              char </a:t>
            </a:r>
            <a:r>
              <a:rPr lang="en-IN" sz="1200" dirty="0" err="1"/>
              <a:t>Streetname</a:t>
            </a:r>
            <a:r>
              <a:rPr lang="en-IN" sz="1200" dirty="0"/>
              <a:t>[25];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IN" sz="1200" dirty="0"/>
              <a:t>       };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IN" sz="1200" dirty="0"/>
              <a:t>       </a:t>
            </a:r>
            <a:r>
              <a:rPr lang="en-IN" sz="1200" dirty="0" err="1"/>
              <a:t>struct</a:t>
            </a:r>
            <a:r>
              <a:rPr lang="en-IN" sz="1200" dirty="0"/>
              <a:t> Employee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IN" sz="1200" dirty="0"/>
              <a:t>      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IN" sz="1200" dirty="0"/>
              <a:t>           </a:t>
            </a:r>
            <a:r>
              <a:rPr lang="en-IN" sz="1200" dirty="0" err="1"/>
              <a:t>int</a:t>
            </a:r>
            <a:r>
              <a:rPr lang="en-IN" sz="1200" dirty="0"/>
              <a:t> Id;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IN" sz="1200" dirty="0"/>
              <a:t>           char Name[25];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IN" sz="1200" dirty="0"/>
              <a:t>           float Salary;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IN" sz="1200" dirty="0"/>
              <a:t>         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IN" sz="1200" dirty="0" smtClean="0"/>
              <a:t>                    </a:t>
            </a:r>
            <a:r>
              <a:rPr lang="en-IN" sz="1200" dirty="0" err="1"/>
              <a:t>struct</a:t>
            </a:r>
            <a:r>
              <a:rPr lang="en-IN" sz="1200" dirty="0"/>
              <a:t> Address Add;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IN" sz="1200" dirty="0"/>
              <a:t>       };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IN" sz="1200" dirty="0"/>
              <a:t>       </a:t>
            </a:r>
            <a:r>
              <a:rPr lang="en-IN" sz="1200" dirty="0" err="1"/>
              <a:t>int</a:t>
            </a:r>
            <a:r>
              <a:rPr lang="en-IN" sz="1200" dirty="0"/>
              <a:t> main()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IN" sz="1200" dirty="0"/>
              <a:t>      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IN" sz="1200" dirty="0"/>
              <a:t>              </a:t>
            </a:r>
            <a:r>
              <a:rPr lang="en-IN" sz="1200" dirty="0" err="1"/>
              <a:t>struct</a:t>
            </a:r>
            <a:r>
              <a:rPr lang="en-IN" sz="1200" dirty="0"/>
              <a:t> Employee E;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IN" sz="1200" dirty="0"/>
              <a:t>              </a:t>
            </a:r>
            <a:r>
              <a:rPr lang="en-IN" sz="1200" dirty="0" err="1"/>
              <a:t>printf</a:t>
            </a:r>
            <a:r>
              <a:rPr lang="en-IN" sz="1200" dirty="0"/>
              <a:t>("\n\</a:t>
            </a:r>
            <a:r>
              <a:rPr lang="en-IN" sz="1200" dirty="0" err="1"/>
              <a:t>tEnter</a:t>
            </a:r>
            <a:r>
              <a:rPr lang="en-IN" sz="1200" dirty="0"/>
              <a:t> Employee Id : ");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IN" sz="1200" dirty="0"/>
              <a:t>              </a:t>
            </a:r>
            <a:r>
              <a:rPr lang="en-IN" sz="1200" dirty="0" err="1"/>
              <a:t>scanf</a:t>
            </a:r>
            <a:r>
              <a:rPr lang="en-IN" sz="1200" dirty="0"/>
              <a:t>("%d",&amp;</a:t>
            </a:r>
            <a:r>
              <a:rPr lang="en-IN" sz="1200" dirty="0" err="1"/>
              <a:t>E.Id</a:t>
            </a:r>
            <a:r>
              <a:rPr lang="en-IN" sz="1200" dirty="0"/>
              <a:t>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IN" sz="1200" dirty="0"/>
              <a:t>              </a:t>
            </a:r>
            <a:r>
              <a:rPr lang="en-IN" sz="1200" dirty="0" err="1"/>
              <a:t>printf</a:t>
            </a:r>
            <a:r>
              <a:rPr lang="en-IN" sz="1200" dirty="0"/>
              <a:t>("\n\</a:t>
            </a:r>
            <a:r>
              <a:rPr lang="en-IN" sz="1200" dirty="0" err="1"/>
              <a:t>tEnter</a:t>
            </a:r>
            <a:r>
              <a:rPr lang="en-IN" sz="1200" dirty="0"/>
              <a:t> Employee Name : ");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IN" sz="1200" dirty="0"/>
              <a:t>              </a:t>
            </a:r>
            <a:r>
              <a:rPr lang="en-IN" sz="1200" dirty="0" err="1"/>
              <a:t>scanf</a:t>
            </a:r>
            <a:r>
              <a:rPr lang="en-IN" sz="1200" dirty="0"/>
              <a:t>("%s",</a:t>
            </a:r>
            <a:r>
              <a:rPr lang="en-IN" sz="1200" dirty="0" err="1"/>
              <a:t>E.Name</a:t>
            </a:r>
            <a:r>
              <a:rPr lang="en-IN" sz="1200" dirty="0"/>
              <a:t>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IN" sz="1200" dirty="0"/>
              <a:t>              </a:t>
            </a:r>
            <a:r>
              <a:rPr lang="en-IN" sz="1200" dirty="0" err="1"/>
              <a:t>printf</a:t>
            </a:r>
            <a:r>
              <a:rPr lang="en-IN" sz="1200" dirty="0"/>
              <a:t>("\n\</a:t>
            </a:r>
            <a:r>
              <a:rPr lang="en-IN" sz="1200" dirty="0" err="1"/>
              <a:t>tEnter</a:t>
            </a:r>
            <a:r>
              <a:rPr lang="en-IN" sz="1200" dirty="0"/>
              <a:t> Employee Salary : ");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IN" sz="1200" dirty="0"/>
              <a:t>              </a:t>
            </a:r>
            <a:r>
              <a:rPr lang="en-IN" sz="1200" dirty="0" err="1"/>
              <a:t>scanf</a:t>
            </a:r>
            <a:r>
              <a:rPr lang="en-IN" sz="1200" dirty="0"/>
              <a:t>("%f",&amp;</a:t>
            </a:r>
            <a:r>
              <a:rPr lang="en-IN" sz="1200" dirty="0" err="1"/>
              <a:t>E.Salary</a:t>
            </a:r>
            <a:r>
              <a:rPr lang="en-IN" sz="1200" dirty="0"/>
              <a:t>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IN" sz="1200" dirty="0"/>
              <a:t>              </a:t>
            </a:r>
            <a:r>
              <a:rPr lang="en-IN" sz="1200" dirty="0" err="1"/>
              <a:t>printf</a:t>
            </a:r>
            <a:r>
              <a:rPr lang="en-IN" sz="1200" dirty="0"/>
              <a:t>("\n\</a:t>
            </a:r>
            <a:r>
              <a:rPr lang="en-IN" sz="1200" dirty="0" err="1"/>
              <a:t>tEnter</a:t>
            </a:r>
            <a:r>
              <a:rPr lang="en-IN" sz="1200" dirty="0"/>
              <a:t> Employee House Name : ");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IN" sz="1200" dirty="0"/>
              <a:t>              </a:t>
            </a:r>
            <a:r>
              <a:rPr lang="en-IN" sz="1200" dirty="0" err="1"/>
              <a:t>scanf</a:t>
            </a:r>
            <a:r>
              <a:rPr lang="en-IN" sz="1200" dirty="0"/>
              <a:t>("%s",</a:t>
            </a:r>
            <a:r>
              <a:rPr lang="en-IN" sz="1200" dirty="0" err="1"/>
              <a:t>E.Add.Housename</a:t>
            </a:r>
            <a:r>
              <a:rPr lang="en-IN" sz="1200" dirty="0"/>
              <a:t>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IN" sz="1200" dirty="0"/>
              <a:t>              </a:t>
            </a:r>
            <a:r>
              <a:rPr lang="en-IN" sz="1200" dirty="0" err="1"/>
              <a:t>printf</a:t>
            </a:r>
            <a:r>
              <a:rPr lang="en-IN" sz="1200" dirty="0"/>
              <a:t>("\n\</a:t>
            </a:r>
            <a:r>
              <a:rPr lang="en-IN" sz="1200" dirty="0" err="1"/>
              <a:t>tEnter</a:t>
            </a:r>
            <a:r>
              <a:rPr lang="en-IN" sz="1200" dirty="0"/>
              <a:t> Employee City : </a:t>
            </a:r>
            <a:r>
              <a:rPr lang="en-IN" sz="1200" dirty="0" smtClean="0"/>
              <a:t>");</a:t>
            </a:r>
            <a:endParaRPr lang="en-IN" sz="12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899592"/>
            <a:ext cx="4038600" cy="5226571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IN" dirty="0"/>
              <a:t> </a:t>
            </a:r>
            <a:r>
              <a:rPr lang="en-IN" dirty="0" err="1"/>
              <a:t>scanf</a:t>
            </a:r>
            <a:r>
              <a:rPr lang="en-IN" dirty="0"/>
              <a:t>("%s",</a:t>
            </a:r>
            <a:r>
              <a:rPr lang="en-IN" dirty="0" err="1"/>
              <a:t>E.Add.City</a:t>
            </a:r>
            <a:r>
              <a:rPr lang="en-IN" dirty="0"/>
              <a:t>);</a:t>
            </a:r>
          </a:p>
          <a:p>
            <a:pPr marL="0" indent="0">
              <a:buNone/>
            </a:pPr>
            <a:r>
              <a:rPr lang="en-IN" dirty="0"/>
              <a:t>              </a:t>
            </a:r>
            <a:r>
              <a:rPr lang="en-IN" dirty="0" err="1"/>
              <a:t>printf</a:t>
            </a:r>
            <a:r>
              <a:rPr lang="en-IN" dirty="0"/>
              <a:t>("\n\</a:t>
            </a:r>
            <a:r>
              <a:rPr lang="en-IN" dirty="0" err="1"/>
              <a:t>tEnter</a:t>
            </a:r>
            <a:r>
              <a:rPr lang="en-IN" dirty="0"/>
              <a:t> Employee street name : ");</a:t>
            </a:r>
          </a:p>
          <a:p>
            <a:pPr marL="0" indent="0">
              <a:buNone/>
            </a:pPr>
            <a:r>
              <a:rPr lang="en-IN" dirty="0"/>
              <a:t>              </a:t>
            </a:r>
            <a:r>
              <a:rPr lang="en-IN" dirty="0" err="1"/>
              <a:t>scanf</a:t>
            </a:r>
            <a:r>
              <a:rPr lang="en-IN" dirty="0"/>
              <a:t>("%s",</a:t>
            </a:r>
            <a:r>
              <a:rPr lang="en-IN" dirty="0" err="1"/>
              <a:t>E.Add.Streetname</a:t>
            </a:r>
            <a:r>
              <a:rPr lang="en-IN" dirty="0"/>
              <a:t>);</a:t>
            </a:r>
          </a:p>
          <a:p>
            <a:pPr marL="0" indent="0">
              <a:buNone/>
            </a:pPr>
            <a:r>
              <a:rPr lang="en-IN" dirty="0"/>
              <a:t>              </a:t>
            </a:r>
            <a:r>
              <a:rPr lang="en-IN" dirty="0" err="1"/>
              <a:t>printf</a:t>
            </a:r>
            <a:r>
              <a:rPr lang="en-IN" dirty="0"/>
              <a:t>("\</a:t>
            </a:r>
            <a:r>
              <a:rPr lang="en-IN" dirty="0" err="1"/>
              <a:t>nDetails</a:t>
            </a:r>
            <a:r>
              <a:rPr lang="en-IN" dirty="0"/>
              <a:t> of Employees");</a:t>
            </a:r>
          </a:p>
          <a:p>
            <a:pPr marL="0" indent="0">
              <a:buNone/>
            </a:pPr>
            <a:r>
              <a:rPr lang="en-IN" dirty="0"/>
              <a:t>              </a:t>
            </a:r>
            <a:r>
              <a:rPr lang="en-IN" dirty="0" err="1"/>
              <a:t>printf</a:t>
            </a:r>
            <a:r>
              <a:rPr lang="en-IN" dirty="0"/>
              <a:t>("\n\</a:t>
            </a:r>
            <a:r>
              <a:rPr lang="en-IN" dirty="0" err="1"/>
              <a:t>tEmployee</a:t>
            </a:r>
            <a:r>
              <a:rPr lang="en-IN" dirty="0"/>
              <a:t> Id : %d",</a:t>
            </a:r>
            <a:r>
              <a:rPr lang="en-IN" dirty="0" err="1"/>
              <a:t>E.Id</a:t>
            </a:r>
            <a:r>
              <a:rPr lang="en-IN" dirty="0"/>
              <a:t>);</a:t>
            </a:r>
          </a:p>
          <a:p>
            <a:pPr marL="0" indent="0">
              <a:buNone/>
            </a:pPr>
            <a:r>
              <a:rPr lang="en-IN" dirty="0"/>
              <a:t>              </a:t>
            </a:r>
            <a:r>
              <a:rPr lang="en-IN" dirty="0" err="1"/>
              <a:t>printf</a:t>
            </a:r>
            <a:r>
              <a:rPr lang="en-IN" dirty="0"/>
              <a:t>("\n\</a:t>
            </a:r>
            <a:r>
              <a:rPr lang="en-IN" dirty="0" err="1"/>
              <a:t>tEmployee</a:t>
            </a:r>
            <a:r>
              <a:rPr lang="en-IN" dirty="0"/>
              <a:t> Name : %s",</a:t>
            </a:r>
            <a:r>
              <a:rPr lang="en-IN" dirty="0" err="1"/>
              <a:t>E.Name</a:t>
            </a:r>
            <a:r>
              <a:rPr lang="en-IN" dirty="0"/>
              <a:t>);</a:t>
            </a:r>
          </a:p>
          <a:p>
            <a:pPr marL="0" indent="0">
              <a:buNone/>
            </a:pPr>
            <a:r>
              <a:rPr lang="en-IN" dirty="0"/>
              <a:t>              </a:t>
            </a:r>
            <a:r>
              <a:rPr lang="en-IN" dirty="0" err="1"/>
              <a:t>printf</a:t>
            </a:r>
            <a:r>
              <a:rPr lang="en-IN" dirty="0"/>
              <a:t>("\n\</a:t>
            </a:r>
            <a:r>
              <a:rPr lang="en-IN" dirty="0" err="1"/>
              <a:t>tEmployee</a:t>
            </a:r>
            <a:r>
              <a:rPr lang="en-IN" dirty="0"/>
              <a:t> Salary : %f",</a:t>
            </a:r>
            <a:r>
              <a:rPr lang="en-IN" dirty="0" err="1"/>
              <a:t>E.Salary</a:t>
            </a:r>
            <a:r>
              <a:rPr lang="en-IN" dirty="0"/>
              <a:t>);</a:t>
            </a:r>
          </a:p>
          <a:p>
            <a:pPr marL="0" indent="0">
              <a:buNone/>
            </a:pPr>
            <a:r>
              <a:rPr lang="en-IN" dirty="0"/>
              <a:t>              </a:t>
            </a:r>
            <a:r>
              <a:rPr lang="en-IN" dirty="0" err="1"/>
              <a:t>printf</a:t>
            </a:r>
            <a:r>
              <a:rPr lang="en-IN" dirty="0"/>
              <a:t>("\n\</a:t>
            </a:r>
            <a:r>
              <a:rPr lang="en-IN" dirty="0" err="1"/>
              <a:t>tEmployee</a:t>
            </a:r>
            <a:r>
              <a:rPr lang="en-IN" dirty="0"/>
              <a:t> House No : %s",</a:t>
            </a:r>
            <a:r>
              <a:rPr lang="en-IN" dirty="0" err="1"/>
              <a:t>E.Add.Housename</a:t>
            </a:r>
            <a:r>
              <a:rPr lang="en-IN" dirty="0"/>
              <a:t>);</a:t>
            </a:r>
          </a:p>
          <a:p>
            <a:pPr marL="0" indent="0">
              <a:buNone/>
            </a:pPr>
            <a:r>
              <a:rPr lang="en-IN" dirty="0"/>
              <a:t>              </a:t>
            </a:r>
            <a:r>
              <a:rPr lang="en-IN" dirty="0" err="1"/>
              <a:t>printf</a:t>
            </a:r>
            <a:r>
              <a:rPr lang="en-IN" dirty="0"/>
              <a:t>("\n\</a:t>
            </a:r>
            <a:r>
              <a:rPr lang="en-IN" dirty="0" err="1"/>
              <a:t>tEmployee</a:t>
            </a:r>
            <a:r>
              <a:rPr lang="en-IN" dirty="0"/>
              <a:t> City : %s",</a:t>
            </a:r>
            <a:r>
              <a:rPr lang="en-IN" dirty="0" err="1"/>
              <a:t>E.Add.City</a:t>
            </a:r>
            <a:r>
              <a:rPr lang="en-IN" dirty="0"/>
              <a:t>);</a:t>
            </a:r>
          </a:p>
          <a:p>
            <a:pPr marL="0" indent="0">
              <a:buNone/>
            </a:pPr>
            <a:r>
              <a:rPr lang="en-IN" dirty="0"/>
              <a:t>              </a:t>
            </a:r>
            <a:r>
              <a:rPr lang="en-IN" dirty="0" err="1"/>
              <a:t>printf</a:t>
            </a:r>
            <a:r>
              <a:rPr lang="en-IN" dirty="0"/>
              <a:t>("\n\</a:t>
            </a:r>
            <a:r>
              <a:rPr lang="en-IN" dirty="0" err="1"/>
              <a:t>tEmployee</a:t>
            </a:r>
            <a:r>
              <a:rPr lang="en-IN" dirty="0"/>
              <a:t> street name: %s",</a:t>
            </a:r>
            <a:r>
              <a:rPr lang="en-IN" dirty="0" err="1"/>
              <a:t>E.Add.Streetname</a:t>
            </a:r>
            <a:r>
              <a:rPr lang="en-IN" dirty="0"/>
              <a:t>);</a:t>
            </a:r>
          </a:p>
          <a:p>
            <a:pPr marL="0" indent="0">
              <a:buNone/>
            </a:pPr>
            <a:endParaRPr lang="en-IN" dirty="0"/>
          </a:p>
          <a:p>
            <a:pPr marL="0" indent="0">
              <a:buNone/>
            </a:pPr>
            <a:r>
              <a:rPr lang="en-IN" dirty="0"/>
              <a:t>       }</a:t>
            </a:r>
          </a:p>
          <a:p>
            <a:pPr marL="0" indent="0">
              <a:buNone/>
            </a:pPr>
            <a:endParaRPr lang="en-IN" dirty="0"/>
          </a:p>
          <a:p>
            <a:endParaRPr lang="en-IN" dirty="0"/>
          </a:p>
        </p:txBody>
      </p:sp>
    </p:spTree>
    <p:extLst>
      <p:ext uri="{BB962C8B-B14F-4D97-AF65-F5344CB8AC3E}">
        <p14:creationId xmlns="" xmlns:p14="http://schemas.microsoft.com/office/powerpoint/2010/main" val="14950749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80528" y="-387424"/>
            <a:ext cx="8229600" cy="11430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Example-2: embedded structures(Nested structure)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dirty="0" err="1" smtClean="0"/>
              <a:t>struct</a:t>
            </a:r>
            <a:r>
              <a:rPr lang="en-US" dirty="0" smtClean="0"/>
              <a:t> Student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{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char name[20];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rollno</a:t>
            </a:r>
            <a:r>
              <a:rPr lang="en-US" dirty="0" smtClean="0"/>
              <a:t>;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err="1" smtClean="0"/>
              <a:t>struct</a:t>
            </a:r>
            <a:r>
              <a:rPr lang="en-US" dirty="0" smtClean="0"/>
              <a:t> date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{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	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dd</a:t>
            </a:r>
            <a:r>
              <a:rPr lang="en-US" dirty="0" smtClean="0"/>
              <a:t>;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	</a:t>
            </a:r>
            <a:r>
              <a:rPr lang="en-US" dirty="0" err="1" smtClean="0"/>
              <a:t>int</a:t>
            </a:r>
            <a:r>
              <a:rPr lang="en-US" dirty="0" smtClean="0"/>
              <a:t> mm;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	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yy</a:t>
            </a:r>
            <a:r>
              <a:rPr lang="en-US" dirty="0" smtClean="0"/>
              <a:t>;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} dob;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};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165937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80528" y="-308199"/>
            <a:ext cx="8229600" cy="1143000"/>
          </a:xfrm>
        </p:spPr>
        <p:txBody>
          <a:bodyPr>
            <a:normAutofit/>
          </a:bodyPr>
          <a:lstStyle/>
          <a:p>
            <a:r>
              <a:rPr lang="en-IN" sz="2400" dirty="0"/>
              <a:t>Program </a:t>
            </a:r>
            <a:r>
              <a:rPr lang="en-IN" sz="2400" dirty="0" smtClean="0"/>
              <a:t>example-2 </a:t>
            </a:r>
            <a:r>
              <a:rPr lang="en-IN" sz="2400" dirty="0"/>
              <a:t>Nested </a:t>
            </a:r>
            <a:r>
              <a:rPr lang="en-IN" sz="2400" dirty="0" smtClean="0"/>
              <a:t>structure-</a:t>
            </a:r>
            <a:r>
              <a:rPr lang="en-US" sz="2400" dirty="0" smtClean="0"/>
              <a:t>Embedded structure</a:t>
            </a:r>
            <a:endParaRPr lang="en-IN" sz="24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620688"/>
            <a:ext cx="4690864" cy="5505475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IN" dirty="0"/>
              <a:t>#include &lt;</a:t>
            </a:r>
            <a:r>
              <a:rPr lang="en-IN" dirty="0" err="1"/>
              <a:t>stdio.h</a:t>
            </a:r>
            <a:r>
              <a:rPr lang="en-IN" dirty="0"/>
              <a:t>&gt;</a:t>
            </a:r>
          </a:p>
          <a:p>
            <a:pPr marL="0" indent="0">
              <a:buNone/>
            </a:pPr>
            <a:r>
              <a:rPr lang="en-IN" dirty="0" err="1"/>
              <a:t>struct</a:t>
            </a:r>
            <a:r>
              <a:rPr lang="en-IN" dirty="0"/>
              <a:t> Employee</a:t>
            </a:r>
          </a:p>
          <a:p>
            <a:pPr marL="0" indent="0">
              <a:buNone/>
            </a:pPr>
            <a:r>
              <a:rPr lang="en-IN" dirty="0"/>
              <a:t>{</a:t>
            </a:r>
          </a:p>
          <a:p>
            <a:pPr marL="0" indent="0">
              <a:buNone/>
            </a:pPr>
            <a:r>
              <a:rPr lang="en-IN" dirty="0"/>
              <a:t>   char </a:t>
            </a:r>
            <a:r>
              <a:rPr lang="en-IN" dirty="0" err="1"/>
              <a:t>ename</a:t>
            </a:r>
            <a:r>
              <a:rPr lang="en-IN" dirty="0"/>
              <a:t>[20];</a:t>
            </a:r>
          </a:p>
          <a:p>
            <a:pPr marL="0" indent="0">
              <a:buNone/>
            </a:pPr>
            <a:r>
              <a:rPr lang="en-IN" dirty="0"/>
              <a:t>   </a:t>
            </a:r>
            <a:r>
              <a:rPr lang="en-IN" dirty="0" err="1"/>
              <a:t>int</a:t>
            </a:r>
            <a:r>
              <a:rPr lang="en-IN" dirty="0"/>
              <a:t> </a:t>
            </a:r>
            <a:r>
              <a:rPr lang="en-IN" dirty="0" err="1"/>
              <a:t>ssn</a:t>
            </a:r>
            <a:r>
              <a:rPr lang="en-IN" dirty="0"/>
              <a:t>;</a:t>
            </a:r>
          </a:p>
          <a:p>
            <a:pPr marL="0" indent="0">
              <a:buNone/>
            </a:pPr>
            <a:r>
              <a:rPr lang="en-IN" dirty="0"/>
              <a:t>   float salary;</a:t>
            </a:r>
          </a:p>
          <a:p>
            <a:pPr marL="0" indent="0">
              <a:buNone/>
            </a:pPr>
            <a:r>
              <a:rPr lang="en-IN" dirty="0"/>
              <a:t>   </a:t>
            </a:r>
            <a:r>
              <a:rPr lang="en-IN" dirty="0" err="1"/>
              <a:t>struct</a:t>
            </a:r>
            <a:r>
              <a:rPr lang="en-IN" dirty="0"/>
              <a:t> dob</a:t>
            </a:r>
          </a:p>
          <a:p>
            <a:pPr marL="0" indent="0">
              <a:buNone/>
            </a:pPr>
            <a:r>
              <a:rPr lang="en-IN" dirty="0"/>
              <a:t>       {</a:t>
            </a:r>
          </a:p>
          <a:p>
            <a:pPr marL="0" indent="0">
              <a:buNone/>
            </a:pPr>
            <a:r>
              <a:rPr lang="en-IN" dirty="0"/>
              <a:t>       </a:t>
            </a:r>
            <a:r>
              <a:rPr lang="en-IN" dirty="0" err="1"/>
              <a:t>int</a:t>
            </a:r>
            <a:r>
              <a:rPr lang="en-IN" dirty="0"/>
              <a:t> date;</a:t>
            </a:r>
          </a:p>
          <a:p>
            <a:pPr marL="0" indent="0">
              <a:buNone/>
            </a:pPr>
            <a:r>
              <a:rPr lang="en-IN" dirty="0"/>
              <a:t>       </a:t>
            </a:r>
            <a:r>
              <a:rPr lang="en-IN" dirty="0" err="1"/>
              <a:t>int</a:t>
            </a:r>
            <a:r>
              <a:rPr lang="en-IN" dirty="0"/>
              <a:t> month;</a:t>
            </a:r>
          </a:p>
          <a:p>
            <a:pPr marL="0" indent="0">
              <a:buNone/>
            </a:pPr>
            <a:r>
              <a:rPr lang="en-IN" dirty="0"/>
              <a:t>       </a:t>
            </a:r>
            <a:r>
              <a:rPr lang="en-IN" dirty="0" err="1"/>
              <a:t>int</a:t>
            </a:r>
            <a:r>
              <a:rPr lang="en-IN" dirty="0"/>
              <a:t> year; </a:t>
            </a:r>
          </a:p>
          <a:p>
            <a:pPr marL="0" indent="0">
              <a:buNone/>
            </a:pPr>
            <a:r>
              <a:rPr lang="en-IN" dirty="0"/>
              <a:t>       }db1;</a:t>
            </a:r>
          </a:p>
          <a:p>
            <a:pPr marL="0" indent="0">
              <a:buNone/>
            </a:pPr>
            <a:r>
              <a:rPr lang="en-IN" dirty="0"/>
              <a:t>}</a:t>
            </a:r>
            <a:r>
              <a:rPr lang="en-IN" dirty="0" err="1"/>
              <a:t>emp</a:t>
            </a:r>
            <a:r>
              <a:rPr lang="en-IN" dirty="0"/>
              <a:t> = {"Aniket",1000,1000.50,{22,6,1990}};</a:t>
            </a:r>
          </a:p>
          <a:p>
            <a:pPr marL="0" indent="0">
              <a:buNone/>
            </a:pPr>
            <a:endParaRPr lang="en-IN" dirty="0"/>
          </a:p>
          <a:p>
            <a:pPr marL="0" indent="0">
              <a:buNone/>
            </a:pPr>
            <a:r>
              <a:rPr lang="en-IN" dirty="0" err="1"/>
              <a:t>int</a:t>
            </a:r>
            <a:r>
              <a:rPr lang="en-IN" dirty="0"/>
              <a:t> main()</a:t>
            </a:r>
          </a:p>
          <a:p>
            <a:pPr marL="0" indent="0">
              <a:buNone/>
            </a:pPr>
            <a:r>
              <a:rPr lang="en-IN" dirty="0"/>
              <a:t>{</a:t>
            </a:r>
          </a:p>
          <a:p>
            <a:pPr marL="0" indent="0">
              <a:buNone/>
            </a:pPr>
            <a:r>
              <a:rPr lang="en-IN" dirty="0" err="1"/>
              <a:t>printf</a:t>
            </a:r>
            <a:r>
              <a:rPr lang="en-IN" dirty="0"/>
              <a:t>("\</a:t>
            </a:r>
            <a:r>
              <a:rPr lang="en-IN" dirty="0" err="1"/>
              <a:t>nEmployee</a:t>
            </a:r>
            <a:r>
              <a:rPr lang="en-IN" dirty="0"/>
              <a:t> Name   : %s",</a:t>
            </a:r>
            <a:r>
              <a:rPr lang="en-IN" dirty="0" err="1"/>
              <a:t>emp.ename</a:t>
            </a:r>
            <a:r>
              <a:rPr lang="en-IN" dirty="0"/>
              <a:t>);  </a:t>
            </a:r>
          </a:p>
          <a:p>
            <a:pPr marL="0" indent="0">
              <a:buNone/>
            </a:pPr>
            <a:r>
              <a:rPr lang="en-IN" dirty="0" err="1"/>
              <a:t>printf</a:t>
            </a:r>
            <a:r>
              <a:rPr lang="en-IN" dirty="0"/>
              <a:t>("\</a:t>
            </a:r>
            <a:r>
              <a:rPr lang="en-IN" dirty="0" err="1"/>
              <a:t>nEmployee</a:t>
            </a:r>
            <a:r>
              <a:rPr lang="en-IN" dirty="0"/>
              <a:t> SSN    : %d",</a:t>
            </a:r>
            <a:r>
              <a:rPr lang="en-IN" dirty="0" err="1"/>
              <a:t>emp.ssn</a:t>
            </a:r>
            <a:r>
              <a:rPr lang="en-IN" dirty="0"/>
              <a:t>);  </a:t>
            </a:r>
          </a:p>
          <a:p>
            <a:pPr marL="0" indent="0">
              <a:buNone/>
            </a:pPr>
            <a:r>
              <a:rPr lang="en-IN" dirty="0" err="1"/>
              <a:t>printf</a:t>
            </a:r>
            <a:r>
              <a:rPr lang="en-IN" dirty="0"/>
              <a:t>("\</a:t>
            </a:r>
            <a:r>
              <a:rPr lang="en-IN" dirty="0" err="1"/>
              <a:t>nEmployee</a:t>
            </a:r>
            <a:r>
              <a:rPr lang="en-IN" dirty="0"/>
              <a:t> Salary : %.2f",emp.salary);  </a:t>
            </a:r>
          </a:p>
          <a:p>
            <a:pPr marL="0" indent="0">
              <a:buNone/>
            </a:pPr>
            <a:r>
              <a:rPr lang="en-IN" dirty="0" err="1"/>
              <a:t>printf</a:t>
            </a:r>
            <a:r>
              <a:rPr lang="en-IN" dirty="0"/>
              <a:t>("\</a:t>
            </a:r>
            <a:r>
              <a:rPr lang="en-IN" dirty="0" err="1"/>
              <a:t>nEmployee</a:t>
            </a:r>
            <a:r>
              <a:rPr lang="en-IN" dirty="0"/>
              <a:t> DOB    : %d/%d/%d",emp.db1.date,emp.db1.month,emp.db1.year);  </a:t>
            </a:r>
          </a:p>
          <a:p>
            <a:pPr marL="0" indent="0">
              <a:buNone/>
            </a:pPr>
            <a:r>
              <a:rPr lang="en-IN" dirty="0"/>
              <a:t>    </a:t>
            </a:r>
          </a:p>
          <a:p>
            <a:pPr marL="0" indent="0">
              <a:buNone/>
            </a:pPr>
            <a:r>
              <a:rPr lang="en-IN" dirty="0"/>
              <a:t>return 0;</a:t>
            </a:r>
          </a:p>
          <a:p>
            <a:pPr marL="0" indent="0">
              <a:buNone/>
            </a:pPr>
            <a:r>
              <a:rPr lang="en-IN" dirty="0"/>
              <a:t>}</a:t>
            </a:r>
          </a:p>
          <a:p>
            <a:pPr marL="0" indent="0">
              <a:buNone/>
            </a:pPr>
            <a:endParaRPr lang="en-IN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648200" y="620688"/>
            <a:ext cx="4038600" cy="5505475"/>
          </a:xfrm>
        </p:spPr>
        <p:txBody>
          <a:bodyPr>
            <a:normAutofit fontScale="47500" lnSpcReduction="20000"/>
          </a:bodyPr>
          <a:lstStyle/>
          <a:p>
            <a:endParaRPr lang="en-IN" dirty="0"/>
          </a:p>
        </p:txBody>
      </p:sp>
    </p:spTree>
    <p:extLst>
      <p:ext uri="{BB962C8B-B14F-4D97-AF65-F5344CB8AC3E}">
        <p14:creationId xmlns="" xmlns:p14="http://schemas.microsoft.com/office/powerpoint/2010/main" val="2495264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Unions</a:t>
            </a:r>
            <a:endParaRPr lang="en-US" dirty="0"/>
          </a:p>
        </p:txBody>
      </p:sp>
      <p:sp>
        <p:nvSpPr>
          <p:cNvPr id="16389" name="Rectangle 5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600">
                <a:latin typeface="Lucida Console" pitchFamily="49" charset="0"/>
              </a:rPr>
              <a:t>union</a:t>
            </a:r>
          </a:p>
          <a:p>
            <a:pPr lvl="1"/>
            <a:r>
              <a:rPr lang="en-US"/>
              <a:t>Memory that contains a variety of objects over time</a:t>
            </a:r>
          </a:p>
          <a:p>
            <a:pPr lvl="1"/>
            <a:r>
              <a:rPr lang="en-US"/>
              <a:t>Only contains one data member at a time</a:t>
            </a:r>
          </a:p>
          <a:p>
            <a:pPr lvl="1"/>
            <a:r>
              <a:rPr lang="en-US"/>
              <a:t>Members of a </a:t>
            </a:r>
            <a:r>
              <a:rPr lang="en-US" sz="2000">
                <a:latin typeface="Lucida Console" pitchFamily="49" charset="0"/>
              </a:rPr>
              <a:t>union</a:t>
            </a:r>
            <a:r>
              <a:rPr lang="en-US"/>
              <a:t> share space</a:t>
            </a:r>
          </a:p>
          <a:p>
            <a:pPr lvl="1"/>
            <a:r>
              <a:rPr lang="en-US"/>
              <a:t>Conserves storage</a:t>
            </a:r>
          </a:p>
          <a:p>
            <a:pPr lvl="1"/>
            <a:r>
              <a:rPr lang="en-US"/>
              <a:t>Only the last data member defined can be accessed</a:t>
            </a:r>
          </a:p>
          <a:p>
            <a:r>
              <a:rPr lang="en-US" sz="2600">
                <a:latin typeface="Lucida Console" pitchFamily="49" charset="0"/>
              </a:rPr>
              <a:t>union</a:t>
            </a:r>
            <a:r>
              <a:rPr lang="en-US"/>
              <a:t> definitions</a:t>
            </a:r>
          </a:p>
          <a:p>
            <a:pPr lvl="1"/>
            <a:r>
              <a:rPr lang="en-US"/>
              <a:t>Same as struct</a:t>
            </a:r>
          </a:p>
          <a:p>
            <a:pPr lvl="3">
              <a:buFontTx/>
              <a:buNone/>
            </a:pPr>
            <a:r>
              <a:rPr lang="en-US" sz="1800">
                <a:latin typeface="Lucida Console" pitchFamily="49" charset="0"/>
              </a:rPr>
              <a:t>union Number {</a:t>
            </a:r>
          </a:p>
          <a:p>
            <a:pPr lvl="3">
              <a:buFontTx/>
              <a:buNone/>
            </a:pPr>
            <a:r>
              <a:rPr lang="en-US" sz="1800">
                <a:latin typeface="Lucida Console" pitchFamily="49" charset="0"/>
              </a:rPr>
              <a:t>  int x;</a:t>
            </a:r>
          </a:p>
          <a:p>
            <a:pPr lvl="3">
              <a:buFontTx/>
              <a:buNone/>
            </a:pPr>
            <a:r>
              <a:rPr lang="en-US" sz="1800">
                <a:latin typeface="Lucida Console" pitchFamily="49" charset="0"/>
              </a:rPr>
              <a:t>  float y;</a:t>
            </a:r>
          </a:p>
          <a:p>
            <a:pPr lvl="3">
              <a:buFontTx/>
              <a:buNone/>
            </a:pPr>
            <a:r>
              <a:rPr lang="en-US" sz="1800">
                <a:latin typeface="Lucida Console" pitchFamily="49" charset="0"/>
              </a:rPr>
              <a:t>};</a:t>
            </a:r>
          </a:p>
          <a:p>
            <a:pPr lvl="3">
              <a:buFontTx/>
              <a:buNone/>
            </a:pPr>
            <a:r>
              <a:rPr lang="en-US" sz="1800">
                <a:latin typeface="Lucida Console" pitchFamily="49" charset="0"/>
              </a:rPr>
              <a:t>union Number value;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pu theme final with copyright">
  <a:themeElements>
    <a:clrScheme name="Custom 1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009DD9"/>
      </a:accent4>
      <a:accent5>
        <a:srgbClr val="009DD9"/>
      </a:accent5>
      <a:accent6>
        <a:srgbClr val="009DD9"/>
      </a:accent6>
      <a:hlink>
        <a:srgbClr val="009DD9"/>
      </a:hlink>
      <a:folHlink>
        <a:srgbClr val="85DFD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FINAL LPU THEME</Template>
  <TotalTime>1380</TotalTime>
  <Words>972</Words>
  <Application>Microsoft Office PowerPoint</Application>
  <PresentationFormat>On-screen Show (4:3)</PresentationFormat>
  <Paragraphs>261</Paragraphs>
  <Slides>20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Lpu theme final with copyright</vt:lpstr>
      <vt:lpstr>CSE101-Lec#27</vt:lpstr>
      <vt:lpstr>Outline</vt:lpstr>
      <vt:lpstr>Nested Structure</vt:lpstr>
      <vt:lpstr>Nested Structure</vt:lpstr>
      <vt:lpstr>Example-1-Declare two separate structures(standalone structures)</vt:lpstr>
      <vt:lpstr>Program example-1 Nested structure-Declare two separate structures(standalone structures)</vt:lpstr>
      <vt:lpstr>Example-2: embedded structures(Nested structure)</vt:lpstr>
      <vt:lpstr>Program example-2 Nested structure-Embedded structure</vt:lpstr>
      <vt:lpstr>Unions</vt:lpstr>
      <vt:lpstr>Union</vt:lpstr>
      <vt:lpstr>Example </vt:lpstr>
      <vt:lpstr>Union Declaration</vt:lpstr>
      <vt:lpstr>Initializing and accessing union members</vt:lpstr>
      <vt:lpstr>Slide 14</vt:lpstr>
      <vt:lpstr>WAP to read and display one record using union</vt:lpstr>
      <vt:lpstr>WAP to read and display n number of records using Array of Unions</vt:lpstr>
      <vt:lpstr>Difference between structure and union</vt:lpstr>
      <vt:lpstr>Similarities between structure and union</vt:lpstr>
      <vt:lpstr>What will be the size of the following structure?</vt:lpstr>
      <vt:lpstr>What is the output of this program?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CSE101-Lec#29</dc:title>
  <dc:creator>Aman</dc:creator>
  <cp:lastModifiedBy>10</cp:lastModifiedBy>
  <cp:revision>19</cp:revision>
  <dcterms:created xsi:type="dcterms:W3CDTF">2014-05-25T23:41:20Z</dcterms:created>
  <dcterms:modified xsi:type="dcterms:W3CDTF">2020-12-30T17:44:24Z</dcterms:modified>
</cp:coreProperties>
</file>